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Anton" pitchFamily="2" charset="0"/>
      <p:regular r:id="rId16"/>
    </p:embeddedFont>
    <p:embeddedFont>
      <p:font typeface="Open Sans" panose="020B0606030504020204" pitchFamily="34" charset="0"/>
      <p:regular r:id="rId17"/>
      <p:bold r:id="rId18"/>
    </p:embeddedFont>
    <p:embeddedFont>
      <p:font typeface="Poppins" panose="00000500000000000000" pitchFamily="2" charset="0"/>
      <p:regular r:id="rId19"/>
    </p:embeddedFont>
    <p:embeddedFont>
      <p:font typeface="Poppins Bold" panose="00000800000000000000" charset="0"/>
      <p:regular r:id="rId2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22" autoAdjust="0"/>
  </p:normalViewPr>
  <p:slideViewPr>
    <p:cSldViewPr>
      <p:cViewPr varScale="1">
        <p:scale>
          <a:sx n="48" d="100"/>
          <a:sy n="48" d="100"/>
        </p:scale>
        <p:origin x="660" y="3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0.pn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2.png"/><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l="-3149" r="-3149"/>
            </a:stretch>
          </a:blipFill>
        </p:spPr>
      </p:sp>
      <p:grpSp>
        <p:nvGrpSpPr>
          <p:cNvPr id="3" name="Group 3"/>
          <p:cNvGrpSpPr/>
          <p:nvPr/>
        </p:nvGrpSpPr>
        <p:grpSpPr>
          <a:xfrm>
            <a:off x="150590" y="2898260"/>
            <a:ext cx="9617253" cy="1216540"/>
            <a:chOff x="0" y="0"/>
            <a:chExt cx="2532939" cy="320405"/>
          </a:xfrm>
        </p:grpSpPr>
        <p:sp>
          <p:nvSpPr>
            <p:cNvPr id="4" name="Freeform 4"/>
            <p:cNvSpPr/>
            <p:nvPr/>
          </p:nvSpPr>
          <p:spPr>
            <a:xfrm>
              <a:off x="0" y="0"/>
              <a:ext cx="2532939" cy="320405"/>
            </a:xfrm>
            <a:custGeom>
              <a:avLst/>
              <a:gdLst/>
              <a:ahLst/>
              <a:cxnLst/>
              <a:rect l="l" t="t" r="r" b="b"/>
              <a:pathLst>
                <a:path w="2532939" h="320405">
                  <a:moveTo>
                    <a:pt x="24150" y="0"/>
                  </a:moveTo>
                  <a:lnTo>
                    <a:pt x="2508789" y="0"/>
                  </a:lnTo>
                  <a:cubicBezTo>
                    <a:pt x="2522127" y="0"/>
                    <a:pt x="2532939" y="10812"/>
                    <a:pt x="2532939" y="24150"/>
                  </a:cubicBezTo>
                  <a:lnTo>
                    <a:pt x="2532939" y="296255"/>
                  </a:lnTo>
                  <a:cubicBezTo>
                    <a:pt x="2532939" y="302660"/>
                    <a:pt x="2530395" y="308803"/>
                    <a:pt x="2525866" y="313332"/>
                  </a:cubicBezTo>
                  <a:cubicBezTo>
                    <a:pt x="2521337" y="317861"/>
                    <a:pt x="2515194" y="320405"/>
                    <a:pt x="2508789" y="320405"/>
                  </a:cubicBezTo>
                  <a:lnTo>
                    <a:pt x="24150" y="320405"/>
                  </a:lnTo>
                  <a:cubicBezTo>
                    <a:pt x="17745" y="320405"/>
                    <a:pt x="11602" y="317861"/>
                    <a:pt x="7073" y="313332"/>
                  </a:cubicBezTo>
                  <a:cubicBezTo>
                    <a:pt x="2544" y="308803"/>
                    <a:pt x="0" y="302660"/>
                    <a:pt x="0" y="296255"/>
                  </a:cubicBezTo>
                  <a:lnTo>
                    <a:pt x="0" y="24150"/>
                  </a:lnTo>
                  <a:cubicBezTo>
                    <a:pt x="0" y="17745"/>
                    <a:pt x="2544" y="11602"/>
                    <a:pt x="7073" y="7073"/>
                  </a:cubicBezTo>
                  <a:cubicBezTo>
                    <a:pt x="11602" y="2544"/>
                    <a:pt x="17745" y="0"/>
                    <a:pt x="24150" y="0"/>
                  </a:cubicBezTo>
                  <a:close/>
                </a:path>
              </a:pathLst>
            </a:custGeom>
            <a:solidFill>
              <a:srgbClr val="000000">
                <a:alpha val="0"/>
              </a:srgbClr>
            </a:solidFill>
            <a:ln w="28575" cap="rnd">
              <a:solidFill>
                <a:srgbClr val="FFFFFF"/>
              </a:solidFill>
              <a:prstDash val="solid"/>
              <a:round/>
            </a:ln>
          </p:spPr>
        </p:sp>
        <p:sp>
          <p:nvSpPr>
            <p:cNvPr id="5" name="TextBox 5"/>
            <p:cNvSpPr txBox="1"/>
            <p:nvPr/>
          </p:nvSpPr>
          <p:spPr>
            <a:xfrm>
              <a:off x="0" y="-66675"/>
              <a:ext cx="2532939" cy="387080"/>
            </a:xfrm>
            <a:prstGeom prst="rect">
              <a:avLst/>
            </a:prstGeom>
          </p:spPr>
          <p:txBody>
            <a:bodyPr lIns="50800" tIns="50800" rIns="50800" bIns="50800" rtlCol="0" anchor="ctr"/>
            <a:lstStyle/>
            <a:p>
              <a:pPr algn="ctr">
                <a:lnSpc>
                  <a:spcPts val="3151"/>
                </a:lnSpc>
              </a:pPr>
              <a:endParaRPr/>
            </a:p>
          </p:txBody>
        </p:sp>
      </p:grpSp>
      <p:grpSp>
        <p:nvGrpSpPr>
          <p:cNvPr id="6" name="Group 6"/>
          <p:cNvGrpSpPr/>
          <p:nvPr/>
        </p:nvGrpSpPr>
        <p:grpSpPr>
          <a:xfrm>
            <a:off x="821371" y="7014472"/>
            <a:ext cx="7692298" cy="882808"/>
            <a:chOff x="0" y="0"/>
            <a:chExt cx="2025955" cy="232509"/>
          </a:xfrm>
        </p:grpSpPr>
        <p:sp>
          <p:nvSpPr>
            <p:cNvPr id="7" name="Freeform 7"/>
            <p:cNvSpPr/>
            <p:nvPr/>
          </p:nvSpPr>
          <p:spPr>
            <a:xfrm>
              <a:off x="0" y="0"/>
              <a:ext cx="2025955" cy="232509"/>
            </a:xfrm>
            <a:custGeom>
              <a:avLst/>
              <a:gdLst/>
              <a:ahLst/>
              <a:cxnLst/>
              <a:rect l="l" t="t" r="r" b="b"/>
              <a:pathLst>
                <a:path w="2025955" h="232509">
                  <a:moveTo>
                    <a:pt x="100645" y="0"/>
                  </a:moveTo>
                  <a:lnTo>
                    <a:pt x="1925310" y="0"/>
                  </a:lnTo>
                  <a:cubicBezTo>
                    <a:pt x="1980895" y="0"/>
                    <a:pt x="2025955" y="45060"/>
                    <a:pt x="2025955" y="100645"/>
                  </a:cubicBezTo>
                  <a:lnTo>
                    <a:pt x="2025955" y="131864"/>
                  </a:lnTo>
                  <a:cubicBezTo>
                    <a:pt x="2025955" y="187449"/>
                    <a:pt x="1980895" y="232509"/>
                    <a:pt x="1925310" y="232509"/>
                  </a:cubicBezTo>
                  <a:lnTo>
                    <a:pt x="100645" y="232509"/>
                  </a:lnTo>
                  <a:cubicBezTo>
                    <a:pt x="45060" y="232509"/>
                    <a:pt x="0" y="187449"/>
                    <a:pt x="0" y="131864"/>
                  </a:cubicBezTo>
                  <a:lnTo>
                    <a:pt x="0" y="100645"/>
                  </a:lnTo>
                  <a:cubicBezTo>
                    <a:pt x="0" y="45060"/>
                    <a:pt x="45060" y="0"/>
                    <a:pt x="100645" y="0"/>
                  </a:cubicBezTo>
                  <a:close/>
                </a:path>
              </a:pathLst>
            </a:custGeom>
            <a:solidFill>
              <a:srgbClr val="000000">
                <a:alpha val="0"/>
              </a:srgbClr>
            </a:solidFill>
            <a:ln w="28575" cap="rnd">
              <a:solidFill>
                <a:srgbClr val="FFFFFF"/>
              </a:solidFill>
              <a:prstDash val="solid"/>
              <a:round/>
            </a:ln>
          </p:spPr>
        </p:sp>
        <p:sp>
          <p:nvSpPr>
            <p:cNvPr id="8" name="TextBox 8"/>
            <p:cNvSpPr txBox="1"/>
            <p:nvPr/>
          </p:nvSpPr>
          <p:spPr>
            <a:xfrm>
              <a:off x="0" y="-66675"/>
              <a:ext cx="2025955" cy="299184"/>
            </a:xfrm>
            <a:prstGeom prst="rect">
              <a:avLst/>
            </a:prstGeom>
          </p:spPr>
          <p:txBody>
            <a:bodyPr lIns="50800" tIns="50800" rIns="50800" bIns="50800" rtlCol="0" anchor="ctr"/>
            <a:lstStyle/>
            <a:p>
              <a:pPr algn="ctr">
                <a:lnSpc>
                  <a:spcPts val="3151"/>
                </a:lnSpc>
              </a:pPr>
              <a:endParaRPr/>
            </a:p>
          </p:txBody>
        </p:sp>
      </p:grpSp>
      <p:sp>
        <p:nvSpPr>
          <p:cNvPr id="9" name="Freeform 9"/>
          <p:cNvSpPr/>
          <p:nvPr/>
        </p:nvSpPr>
        <p:spPr>
          <a:xfrm flipH="1" flipV="1">
            <a:off x="-1014748" y="5143500"/>
            <a:ext cx="7684389" cy="8229600"/>
          </a:xfrm>
          <a:custGeom>
            <a:avLst/>
            <a:gdLst/>
            <a:ahLst/>
            <a:cxnLst/>
            <a:rect l="l" t="t" r="r" b="b"/>
            <a:pathLst>
              <a:path w="7684389" h="8229600">
                <a:moveTo>
                  <a:pt x="7684389" y="8229600"/>
                </a:moveTo>
                <a:lnTo>
                  <a:pt x="0" y="8229600"/>
                </a:lnTo>
                <a:lnTo>
                  <a:pt x="0" y="0"/>
                </a:lnTo>
                <a:lnTo>
                  <a:pt x="7684389" y="0"/>
                </a:lnTo>
                <a:lnTo>
                  <a:pt x="7684389" y="8229600"/>
                </a:lnTo>
                <a:close/>
              </a:path>
            </a:pathLst>
          </a:custGeom>
          <a:blipFill>
            <a:blip r:embed="rId3"/>
            <a:stretch>
              <a:fillRect/>
            </a:stretch>
          </a:blipFill>
        </p:spPr>
      </p:sp>
      <p:grpSp>
        <p:nvGrpSpPr>
          <p:cNvPr id="10" name="Group 10"/>
          <p:cNvGrpSpPr/>
          <p:nvPr/>
        </p:nvGrpSpPr>
        <p:grpSpPr>
          <a:xfrm>
            <a:off x="821371" y="8068084"/>
            <a:ext cx="7692298" cy="882808"/>
            <a:chOff x="0" y="0"/>
            <a:chExt cx="2025955" cy="232509"/>
          </a:xfrm>
        </p:grpSpPr>
        <p:sp>
          <p:nvSpPr>
            <p:cNvPr id="11" name="Freeform 11"/>
            <p:cNvSpPr/>
            <p:nvPr/>
          </p:nvSpPr>
          <p:spPr>
            <a:xfrm>
              <a:off x="0" y="0"/>
              <a:ext cx="2025955" cy="232509"/>
            </a:xfrm>
            <a:custGeom>
              <a:avLst/>
              <a:gdLst/>
              <a:ahLst/>
              <a:cxnLst/>
              <a:rect l="l" t="t" r="r" b="b"/>
              <a:pathLst>
                <a:path w="2025955" h="232509">
                  <a:moveTo>
                    <a:pt x="100645" y="0"/>
                  </a:moveTo>
                  <a:lnTo>
                    <a:pt x="1925310" y="0"/>
                  </a:lnTo>
                  <a:cubicBezTo>
                    <a:pt x="1980895" y="0"/>
                    <a:pt x="2025955" y="45060"/>
                    <a:pt x="2025955" y="100645"/>
                  </a:cubicBezTo>
                  <a:lnTo>
                    <a:pt x="2025955" y="131864"/>
                  </a:lnTo>
                  <a:cubicBezTo>
                    <a:pt x="2025955" y="187449"/>
                    <a:pt x="1980895" y="232509"/>
                    <a:pt x="1925310" y="232509"/>
                  </a:cubicBezTo>
                  <a:lnTo>
                    <a:pt x="100645" y="232509"/>
                  </a:lnTo>
                  <a:cubicBezTo>
                    <a:pt x="45060" y="232509"/>
                    <a:pt x="0" y="187449"/>
                    <a:pt x="0" y="131864"/>
                  </a:cubicBezTo>
                  <a:lnTo>
                    <a:pt x="0" y="100645"/>
                  </a:lnTo>
                  <a:cubicBezTo>
                    <a:pt x="0" y="45060"/>
                    <a:pt x="45060" y="0"/>
                    <a:pt x="100645" y="0"/>
                  </a:cubicBezTo>
                  <a:close/>
                </a:path>
              </a:pathLst>
            </a:custGeom>
            <a:solidFill>
              <a:srgbClr val="000000">
                <a:alpha val="0"/>
              </a:srgbClr>
            </a:solidFill>
            <a:ln w="28575" cap="rnd">
              <a:solidFill>
                <a:srgbClr val="FFFFFF"/>
              </a:solidFill>
              <a:prstDash val="solid"/>
              <a:round/>
            </a:ln>
          </p:spPr>
        </p:sp>
        <p:sp>
          <p:nvSpPr>
            <p:cNvPr id="12" name="TextBox 12"/>
            <p:cNvSpPr txBox="1"/>
            <p:nvPr/>
          </p:nvSpPr>
          <p:spPr>
            <a:xfrm>
              <a:off x="0" y="-66675"/>
              <a:ext cx="2025955" cy="299184"/>
            </a:xfrm>
            <a:prstGeom prst="rect">
              <a:avLst/>
            </a:prstGeom>
          </p:spPr>
          <p:txBody>
            <a:bodyPr lIns="50800" tIns="50800" rIns="50800" bIns="50800" rtlCol="0" anchor="ctr"/>
            <a:lstStyle/>
            <a:p>
              <a:pPr algn="ctr">
                <a:lnSpc>
                  <a:spcPts val="3151"/>
                </a:lnSpc>
              </a:pPr>
              <a:endParaRPr/>
            </a:p>
          </p:txBody>
        </p:sp>
      </p:grpSp>
      <p:sp>
        <p:nvSpPr>
          <p:cNvPr id="13" name="TextBox 13"/>
          <p:cNvSpPr txBox="1"/>
          <p:nvPr/>
        </p:nvSpPr>
        <p:spPr>
          <a:xfrm>
            <a:off x="333606" y="3136538"/>
            <a:ext cx="9170468" cy="809591"/>
          </a:xfrm>
          <a:prstGeom prst="rect">
            <a:avLst/>
          </a:prstGeom>
        </p:spPr>
        <p:txBody>
          <a:bodyPr lIns="0" tIns="0" rIns="0" bIns="0" rtlCol="0" anchor="t">
            <a:spAutoFit/>
          </a:bodyPr>
          <a:lstStyle/>
          <a:p>
            <a:pPr marL="0" lvl="0" indent="0" algn="ctr">
              <a:lnSpc>
                <a:spcPts val="3151"/>
              </a:lnSpc>
              <a:spcBef>
                <a:spcPct val="0"/>
              </a:spcBef>
            </a:pPr>
            <a:r>
              <a:rPr lang="en-US" sz="2251">
                <a:solidFill>
                  <a:srgbClr val="FFFFFF"/>
                </a:solidFill>
                <a:latin typeface="Poppins"/>
                <a:ea typeface="Poppins"/>
                <a:cs typeface="Poppins"/>
                <a:sym typeface="Poppins"/>
              </a:rPr>
              <a:t>ANALYSE DES AVANTAGES ET INCONVÉNIENTS POUR DIFFÉRENTS CAS D’USAGE</a:t>
            </a:r>
          </a:p>
        </p:txBody>
      </p:sp>
      <p:sp>
        <p:nvSpPr>
          <p:cNvPr id="14" name="TextBox 14"/>
          <p:cNvSpPr txBox="1"/>
          <p:nvPr/>
        </p:nvSpPr>
        <p:spPr>
          <a:xfrm>
            <a:off x="333606" y="449095"/>
            <a:ext cx="10644725" cy="2263813"/>
          </a:xfrm>
          <a:prstGeom prst="rect">
            <a:avLst/>
          </a:prstGeom>
        </p:spPr>
        <p:txBody>
          <a:bodyPr lIns="0" tIns="0" rIns="0" bIns="0" rtlCol="0" anchor="t">
            <a:spAutoFit/>
          </a:bodyPr>
          <a:lstStyle/>
          <a:p>
            <a:pPr algn="l">
              <a:lnSpc>
                <a:spcPts val="9097"/>
              </a:lnSpc>
              <a:spcBef>
                <a:spcPct val="0"/>
              </a:spcBef>
            </a:pPr>
            <a:r>
              <a:rPr lang="en-US" sz="6498">
                <a:solidFill>
                  <a:srgbClr val="FFFFFF"/>
                </a:solidFill>
                <a:latin typeface="Anton"/>
                <a:ea typeface="Anton"/>
                <a:cs typeface="Anton"/>
                <a:sym typeface="Anton"/>
              </a:rPr>
              <a:t>COMPARAISON DES BASES DE DONNÉES SQL ET NOSQL</a:t>
            </a:r>
          </a:p>
        </p:txBody>
      </p:sp>
      <p:sp>
        <p:nvSpPr>
          <p:cNvPr id="15" name="TextBox 15"/>
          <p:cNvSpPr txBox="1"/>
          <p:nvPr/>
        </p:nvSpPr>
        <p:spPr>
          <a:xfrm>
            <a:off x="1322337" y="7247914"/>
            <a:ext cx="6367300" cy="358775"/>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PRESENTE PAR: BAUMBILIA JOHN</a:t>
            </a:r>
          </a:p>
        </p:txBody>
      </p:sp>
      <p:sp>
        <p:nvSpPr>
          <p:cNvPr id="16" name="TextBox 16"/>
          <p:cNvSpPr txBox="1"/>
          <p:nvPr/>
        </p:nvSpPr>
        <p:spPr>
          <a:xfrm>
            <a:off x="1322337" y="8301525"/>
            <a:ext cx="6367300" cy="358775"/>
          </a:xfrm>
          <a:prstGeom prst="rect">
            <a:avLst/>
          </a:prstGeom>
        </p:spPr>
        <p:txBody>
          <a:bodyPr lIns="0" tIns="0" rIns="0" bIns="0" rtlCol="0" anchor="t">
            <a:spAutoFit/>
          </a:bodyPr>
          <a:lstStyle/>
          <a:p>
            <a:pPr algn="l">
              <a:lnSpc>
                <a:spcPts val="2799"/>
              </a:lnSpc>
            </a:pPr>
            <a:r>
              <a:rPr lang="en-US" sz="1999" b="1">
                <a:solidFill>
                  <a:srgbClr val="FFFFFF"/>
                </a:solidFill>
                <a:latin typeface="Poppins Bold"/>
                <a:ea typeface="Poppins Bold"/>
                <a:cs typeface="Poppins Bold"/>
                <a:sym typeface="Poppins Bold"/>
              </a:rPr>
              <a:t>ENCADRÉ  PAR: DR.MOHAMED TALAWI</a:t>
            </a:r>
          </a:p>
        </p:txBody>
      </p:sp>
      <p:sp>
        <p:nvSpPr>
          <p:cNvPr id="17" name="TextBox 17"/>
          <p:cNvSpPr txBox="1"/>
          <p:nvPr/>
        </p:nvSpPr>
        <p:spPr>
          <a:xfrm>
            <a:off x="16970569" y="8546000"/>
            <a:ext cx="434005" cy="1024870"/>
          </a:xfrm>
          <a:prstGeom prst="rect">
            <a:avLst/>
          </a:prstGeom>
        </p:spPr>
        <p:txBody>
          <a:bodyPr wrap="none" lIns="0" tIns="0" rIns="0" bIns="0" rtlCol="0" anchor="t">
            <a:spAutoFit/>
          </a:bodyPr>
          <a:lstStyle/>
          <a:p>
            <a:pPr algn="ctr">
              <a:lnSpc>
                <a:spcPts val="8365"/>
              </a:lnSpc>
              <a:spcBef>
                <a:spcPct val="0"/>
              </a:spcBef>
            </a:pPr>
            <a:r>
              <a:rPr lang="en-US" sz="5975">
                <a:solidFill>
                  <a:srgbClr val="000000"/>
                </a:solidFill>
                <a:latin typeface="Open Sans"/>
                <a:ea typeface="Open Sans"/>
                <a:cs typeface="Open Sans"/>
                <a:sym typeface="Open Sans"/>
              </a:rPr>
              <a:t>1</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34445" b="35890"/>
          <a:stretch>
            <a:fillRect/>
          </a:stretch>
        </p:blipFill>
        <p:spPr>
          <a:xfrm>
            <a:off x="0" y="0"/>
            <a:ext cx="18288000" cy="10287000"/>
          </a:xfrm>
          <a:prstGeom prst="rect">
            <a:avLst/>
          </a:prstGeom>
        </p:spPr>
      </p:pic>
      <p:sp>
        <p:nvSpPr>
          <p:cNvPr id="3" name="Freeform 3"/>
          <p:cNvSpPr/>
          <p:nvPr/>
        </p:nvSpPr>
        <p:spPr>
          <a:xfrm>
            <a:off x="1731379" y="1028700"/>
            <a:ext cx="14825243" cy="9066407"/>
          </a:xfrm>
          <a:custGeom>
            <a:avLst/>
            <a:gdLst/>
            <a:ahLst/>
            <a:cxnLst/>
            <a:rect l="l" t="t" r="r" b="b"/>
            <a:pathLst>
              <a:path w="14825243" h="9066407">
                <a:moveTo>
                  <a:pt x="0" y="0"/>
                </a:moveTo>
                <a:lnTo>
                  <a:pt x="14825242" y="0"/>
                </a:lnTo>
                <a:lnTo>
                  <a:pt x="14825242" y="9066407"/>
                </a:lnTo>
                <a:lnTo>
                  <a:pt x="0" y="9066407"/>
                </a:lnTo>
                <a:lnTo>
                  <a:pt x="0" y="0"/>
                </a:lnTo>
                <a:close/>
              </a:path>
            </a:pathLst>
          </a:custGeom>
          <a:blipFill>
            <a:blip r:embed="rId5"/>
            <a:stretch>
              <a:fillRect l="-558" r="-6967"/>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10</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35168" b="35168"/>
          <a:stretch>
            <a:fillRect/>
          </a:stretch>
        </p:blipFill>
        <p:spPr>
          <a:xfrm>
            <a:off x="0" y="0"/>
            <a:ext cx="18288000" cy="10287000"/>
          </a:xfrm>
          <a:prstGeom prst="rect">
            <a:avLst/>
          </a:prstGeom>
        </p:spPr>
      </p:pic>
      <p:sp>
        <p:nvSpPr>
          <p:cNvPr id="3" name="Freeform 3"/>
          <p:cNvSpPr/>
          <p:nvPr/>
        </p:nvSpPr>
        <p:spPr>
          <a:xfrm>
            <a:off x="838200" y="697397"/>
            <a:ext cx="16013765" cy="8184222"/>
          </a:xfrm>
          <a:custGeom>
            <a:avLst/>
            <a:gdLst/>
            <a:ahLst/>
            <a:cxnLst/>
            <a:rect l="l" t="t" r="r" b="b"/>
            <a:pathLst>
              <a:path w="16013765" h="8184222">
                <a:moveTo>
                  <a:pt x="0" y="0"/>
                </a:moveTo>
                <a:lnTo>
                  <a:pt x="16013765" y="0"/>
                </a:lnTo>
                <a:lnTo>
                  <a:pt x="16013765" y="8184222"/>
                </a:lnTo>
                <a:lnTo>
                  <a:pt x="0" y="8184222"/>
                </a:lnTo>
                <a:lnTo>
                  <a:pt x="0" y="0"/>
                </a:lnTo>
                <a:close/>
              </a:path>
            </a:pathLst>
          </a:custGeom>
          <a:blipFill>
            <a:blip r:embed="rId5"/>
            <a:stretch>
              <a:fillRect t="-1240" b="-1240"/>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11</a:t>
            </a:r>
          </a:p>
        </p:txBody>
      </p:sp>
      <p:pic>
        <p:nvPicPr>
          <p:cNvPr id="5" name="Image 4">
            <a:extLst>
              <a:ext uri="{FF2B5EF4-FFF2-40B4-BE49-F238E27FC236}">
                <a16:creationId xmlns:a16="http://schemas.microsoft.com/office/drawing/2014/main" id="{EA504824-69A1-0669-D1AD-58CD66512FE8}"/>
              </a:ext>
            </a:extLst>
          </p:cNvPr>
          <p:cNvPicPr>
            <a:picLocks/>
          </p:cNvPicPr>
          <p:nvPr/>
        </p:nvPicPr>
        <p:blipFill>
          <a:blip r:embed="rId6"/>
          <a:stretch>
            <a:fillRect/>
          </a:stretch>
        </p:blipFill>
        <p:spPr>
          <a:xfrm rot="5400000">
            <a:off x="2590800" y="800100"/>
            <a:ext cx="1447800" cy="1905000"/>
          </a:xfrm>
          <a:prstGeom prst="rect">
            <a:avLst/>
          </a:prstGeom>
        </p:spPr>
      </p:pic>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pic>
        <p:nvPicPr>
          <p:cNvPr id="2" name="Picture 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rcRect t="35168" b="35168"/>
          <a:stretch>
            <a:fillRect/>
          </a:stretch>
        </p:blipFill>
        <p:spPr>
          <a:xfrm>
            <a:off x="0" y="0"/>
            <a:ext cx="18288000" cy="10287000"/>
          </a:xfrm>
          <a:prstGeom prst="rect">
            <a:avLst/>
          </a:prstGeom>
        </p:spPr>
      </p:pic>
      <p:sp>
        <p:nvSpPr>
          <p:cNvPr id="3" name="Freeform 3"/>
          <p:cNvSpPr/>
          <p:nvPr/>
        </p:nvSpPr>
        <p:spPr>
          <a:xfrm>
            <a:off x="560542" y="2565468"/>
            <a:ext cx="17494263" cy="4668975"/>
          </a:xfrm>
          <a:custGeom>
            <a:avLst/>
            <a:gdLst/>
            <a:ahLst/>
            <a:cxnLst/>
            <a:rect l="l" t="t" r="r" b="b"/>
            <a:pathLst>
              <a:path w="17494263" h="4668975">
                <a:moveTo>
                  <a:pt x="0" y="0"/>
                </a:moveTo>
                <a:lnTo>
                  <a:pt x="17494263" y="0"/>
                </a:lnTo>
                <a:lnTo>
                  <a:pt x="17494263" y="4668974"/>
                </a:lnTo>
                <a:lnTo>
                  <a:pt x="0" y="4668974"/>
                </a:lnTo>
                <a:lnTo>
                  <a:pt x="0" y="0"/>
                </a:lnTo>
                <a:close/>
              </a:path>
            </a:pathLst>
          </a:custGeom>
          <a:blipFill>
            <a:blip r:embed="rId5"/>
            <a:stretch>
              <a:fillRect l="-2075" r="-2075"/>
            </a:stretch>
          </a:blipFill>
        </p:spPr>
      </p:sp>
      <p:sp>
        <p:nvSpPr>
          <p:cNvPr id="4" name="TextBox 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000000"/>
                </a:solidFill>
                <a:latin typeface="Open Sans"/>
                <a:ea typeface="Open Sans"/>
                <a:cs typeface="Open Sans"/>
                <a:sym typeface="Open Sans"/>
              </a:rPr>
              <a:t>12</a:t>
            </a:r>
          </a:p>
        </p:txBody>
      </p:sp>
    </p:spTree>
  </p:cSld>
  <p:clrMapOvr>
    <a:masterClrMapping/>
  </p:clrMapOvr>
  <p:timing>
    <p:tnLst>
      <p:par>
        <p:cTn id="1" dur="indefinite" restart="never" nodeType="tmRoot">
          <p:childTnLst>
            <p:video>
              <p:cMediaNode vol="100000">
                <p:cTn id="2" fill="hold" display="0">
                  <p:stCondLst>
                    <p:cond delay="indefinite"/>
                  </p:stCondLst>
                </p:cTn>
                <p:tgtEl>
                  <p:spTgt spid="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4105482" y="-2419683"/>
            <a:ext cx="8210965" cy="7010111"/>
          </a:xfrm>
          <a:custGeom>
            <a:avLst/>
            <a:gdLst/>
            <a:ahLst/>
            <a:cxnLst/>
            <a:rect l="l" t="t" r="r" b="b"/>
            <a:pathLst>
              <a:path w="8210965" h="7010111">
                <a:moveTo>
                  <a:pt x="0" y="0"/>
                </a:moveTo>
                <a:lnTo>
                  <a:pt x="8210964" y="0"/>
                </a:lnTo>
                <a:lnTo>
                  <a:pt x="8210964" y="7010111"/>
                </a:lnTo>
                <a:lnTo>
                  <a:pt x="0" y="7010111"/>
                </a:lnTo>
                <a:lnTo>
                  <a:pt x="0" y="0"/>
                </a:lnTo>
                <a:close/>
              </a:path>
            </a:pathLst>
          </a:custGeom>
          <a:blipFill>
            <a:blip r:embed="rId3"/>
            <a:stretch>
              <a:fillRect/>
            </a:stretch>
          </a:blipFill>
        </p:spPr>
      </p:sp>
      <p:sp>
        <p:nvSpPr>
          <p:cNvPr id="4" name="Freeform 4"/>
          <p:cNvSpPr/>
          <p:nvPr/>
        </p:nvSpPr>
        <p:spPr>
          <a:xfrm>
            <a:off x="9544050" y="4575256"/>
            <a:ext cx="13380365" cy="11423487"/>
          </a:xfrm>
          <a:custGeom>
            <a:avLst/>
            <a:gdLst/>
            <a:ahLst/>
            <a:cxnLst/>
            <a:rect l="l" t="t" r="r" b="b"/>
            <a:pathLst>
              <a:path w="13380365" h="11423487">
                <a:moveTo>
                  <a:pt x="0" y="0"/>
                </a:moveTo>
                <a:lnTo>
                  <a:pt x="13380365" y="0"/>
                </a:lnTo>
                <a:lnTo>
                  <a:pt x="13380365" y="11423488"/>
                </a:lnTo>
                <a:lnTo>
                  <a:pt x="0" y="11423488"/>
                </a:lnTo>
                <a:lnTo>
                  <a:pt x="0" y="0"/>
                </a:lnTo>
                <a:close/>
              </a:path>
            </a:pathLst>
          </a:custGeom>
          <a:blipFill>
            <a:blip r:embed="rId3"/>
            <a:stretch>
              <a:fillRect/>
            </a:stretch>
          </a:blipFill>
        </p:spPr>
      </p:sp>
      <p:grpSp>
        <p:nvGrpSpPr>
          <p:cNvPr id="5" name="Group 5"/>
          <p:cNvGrpSpPr/>
          <p:nvPr/>
        </p:nvGrpSpPr>
        <p:grpSpPr>
          <a:xfrm>
            <a:off x="10143644" y="2108464"/>
            <a:ext cx="7727028" cy="7451461"/>
            <a:chOff x="0" y="0"/>
            <a:chExt cx="2035102" cy="1962525"/>
          </a:xfrm>
        </p:grpSpPr>
        <p:sp>
          <p:nvSpPr>
            <p:cNvPr id="6" name="Freeform 6"/>
            <p:cNvSpPr/>
            <p:nvPr/>
          </p:nvSpPr>
          <p:spPr>
            <a:xfrm>
              <a:off x="0" y="0"/>
              <a:ext cx="2035102" cy="1962525"/>
            </a:xfrm>
            <a:custGeom>
              <a:avLst/>
              <a:gdLst/>
              <a:ahLst/>
              <a:cxnLst/>
              <a:rect l="l" t="t" r="r" b="b"/>
              <a:pathLst>
                <a:path w="2035102" h="1962525">
                  <a:moveTo>
                    <a:pt x="58112" y="0"/>
                  </a:moveTo>
                  <a:lnTo>
                    <a:pt x="1976990" y="0"/>
                  </a:lnTo>
                  <a:cubicBezTo>
                    <a:pt x="2009084" y="0"/>
                    <a:pt x="2035102" y="26018"/>
                    <a:pt x="2035102" y="58112"/>
                  </a:cubicBezTo>
                  <a:lnTo>
                    <a:pt x="2035102" y="1904413"/>
                  </a:lnTo>
                  <a:cubicBezTo>
                    <a:pt x="2035102" y="1936507"/>
                    <a:pt x="2009084" y="1962525"/>
                    <a:pt x="1976990" y="1962525"/>
                  </a:cubicBezTo>
                  <a:lnTo>
                    <a:pt x="58112" y="1962525"/>
                  </a:lnTo>
                  <a:cubicBezTo>
                    <a:pt x="26018" y="1962525"/>
                    <a:pt x="0" y="1936507"/>
                    <a:pt x="0" y="1904413"/>
                  </a:cubicBezTo>
                  <a:lnTo>
                    <a:pt x="0" y="58112"/>
                  </a:lnTo>
                  <a:cubicBezTo>
                    <a:pt x="0" y="26018"/>
                    <a:pt x="26018" y="0"/>
                    <a:pt x="58112"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7" name="TextBox 7"/>
            <p:cNvSpPr txBox="1"/>
            <p:nvPr/>
          </p:nvSpPr>
          <p:spPr>
            <a:xfrm>
              <a:off x="0" y="-66675"/>
              <a:ext cx="2035102" cy="2029200"/>
            </a:xfrm>
            <a:prstGeom prst="rect">
              <a:avLst/>
            </a:prstGeom>
          </p:spPr>
          <p:txBody>
            <a:bodyPr lIns="50800" tIns="50800" rIns="50800" bIns="50800" rtlCol="0" anchor="ctr"/>
            <a:lstStyle/>
            <a:p>
              <a:pPr algn="ctr">
                <a:lnSpc>
                  <a:spcPts val="3151"/>
                </a:lnSpc>
              </a:pPr>
              <a:endParaRPr/>
            </a:p>
          </p:txBody>
        </p:sp>
      </p:grpSp>
      <p:sp>
        <p:nvSpPr>
          <p:cNvPr id="8" name="Freeform 8"/>
          <p:cNvSpPr/>
          <p:nvPr/>
        </p:nvSpPr>
        <p:spPr>
          <a:xfrm>
            <a:off x="318977" y="1300358"/>
            <a:ext cx="9122145" cy="8843351"/>
          </a:xfrm>
          <a:custGeom>
            <a:avLst/>
            <a:gdLst/>
            <a:ahLst/>
            <a:cxnLst/>
            <a:rect l="l" t="t" r="r" b="b"/>
            <a:pathLst>
              <a:path w="9122145" h="8843351">
                <a:moveTo>
                  <a:pt x="0" y="0"/>
                </a:moveTo>
                <a:lnTo>
                  <a:pt x="9122145" y="0"/>
                </a:lnTo>
                <a:lnTo>
                  <a:pt x="9122145" y="8843351"/>
                </a:lnTo>
                <a:lnTo>
                  <a:pt x="0" y="8843351"/>
                </a:lnTo>
                <a:lnTo>
                  <a:pt x="0" y="0"/>
                </a:lnTo>
                <a:close/>
              </a:path>
            </a:pathLst>
          </a:custGeom>
          <a:blipFill>
            <a:blip r:embed="rId4"/>
            <a:stretch>
              <a:fillRect/>
            </a:stretch>
          </a:blipFill>
        </p:spPr>
      </p:sp>
      <p:sp>
        <p:nvSpPr>
          <p:cNvPr id="9" name="TextBox 9"/>
          <p:cNvSpPr txBox="1"/>
          <p:nvPr/>
        </p:nvSpPr>
        <p:spPr>
          <a:xfrm>
            <a:off x="2240205" y="402402"/>
            <a:ext cx="13807590" cy="897955"/>
          </a:xfrm>
          <a:prstGeom prst="rect">
            <a:avLst/>
          </a:prstGeom>
        </p:spPr>
        <p:txBody>
          <a:bodyPr lIns="0" tIns="0" rIns="0" bIns="0" rtlCol="0" anchor="t">
            <a:spAutoFit/>
          </a:bodyPr>
          <a:lstStyle/>
          <a:p>
            <a:pPr algn="l">
              <a:lnSpc>
                <a:spcPts val="6839"/>
              </a:lnSpc>
            </a:pPr>
            <a:r>
              <a:rPr lang="en-US" sz="6704">
                <a:solidFill>
                  <a:srgbClr val="FFFFFF"/>
                </a:solidFill>
                <a:latin typeface="Anton"/>
                <a:ea typeface="Anton"/>
                <a:cs typeface="Anton"/>
                <a:sym typeface="Anton"/>
              </a:rPr>
              <a:t>ANALYSE DES AVANTAGES ET INCONVÉNIENTS</a:t>
            </a:r>
          </a:p>
        </p:txBody>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13</a:t>
            </a:r>
          </a:p>
        </p:txBody>
      </p:sp>
      <p:sp>
        <p:nvSpPr>
          <p:cNvPr id="11" name="TextBox 11"/>
          <p:cNvSpPr txBox="1"/>
          <p:nvPr/>
        </p:nvSpPr>
        <p:spPr>
          <a:xfrm>
            <a:off x="10614365" y="2544679"/>
            <a:ext cx="6253959" cy="3656985"/>
          </a:xfrm>
          <a:prstGeom prst="rect">
            <a:avLst/>
          </a:prstGeom>
        </p:spPr>
        <p:txBody>
          <a:bodyPr lIns="0" tIns="0" rIns="0" bIns="0" rtlCol="0" anchor="t">
            <a:spAutoFit/>
          </a:bodyPr>
          <a:lstStyle/>
          <a:p>
            <a:pPr marL="656505" lvl="1" indent="-328253" algn="just">
              <a:lnSpc>
                <a:spcPts val="4257"/>
              </a:lnSpc>
              <a:buFont typeface="Arial"/>
              <a:buChar char="•"/>
            </a:pPr>
            <a:r>
              <a:rPr lang="en-US" sz="3040">
                <a:solidFill>
                  <a:srgbClr val="FFFFFF"/>
                </a:solidFill>
                <a:latin typeface="Poppins"/>
                <a:ea typeface="Poppins"/>
                <a:cs typeface="Poppins"/>
                <a:sym typeface="Poppins"/>
              </a:rPr>
              <a:t>SQL : Bonne intégrité, requêtes complexes, moins flexible.</a:t>
            </a:r>
          </a:p>
          <a:p>
            <a:pPr marL="656505" lvl="1" indent="-328253" algn="just">
              <a:lnSpc>
                <a:spcPts val="4257"/>
              </a:lnSpc>
              <a:buFont typeface="Arial"/>
              <a:buChar char="•"/>
            </a:pPr>
            <a:r>
              <a:rPr lang="en-US" sz="3040">
                <a:solidFill>
                  <a:srgbClr val="FFFFFF"/>
                </a:solidFill>
                <a:latin typeface="Poppins"/>
                <a:ea typeface="Poppins"/>
                <a:cs typeface="Poppins"/>
                <a:sym typeface="Poppins"/>
              </a:rPr>
              <a:t>NoSQL : Flexibilité, scalabilité horizontale, moins adapté aux requêtes complexes.</a:t>
            </a:r>
          </a:p>
          <a:p>
            <a:pPr algn="just">
              <a:lnSpc>
                <a:spcPts val="3547"/>
              </a:lnSpc>
              <a:spcBef>
                <a:spcPct val="0"/>
              </a:spcBef>
            </a:pPr>
            <a:endParaRPr lang="en-US" sz="3040">
              <a:solidFill>
                <a:srgbClr val="FFFFFF"/>
              </a:solidFill>
              <a:latin typeface="Poppins"/>
              <a:ea typeface="Poppins"/>
              <a:cs typeface="Poppins"/>
              <a:sym typeface="Poppi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9126" b="-18651"/>
            </a:stretch>
          </a:blipFill>
        </p:spPr>
      </p:sp>
      <p:sp>
        <p:nvSpPr>
          <p:cNvPr id="3" name="TextBox 3"/>
          <p:cNvSpPr txBox="1"/>
          <p:nvPr/>
        </p:nvSpPr>
        <p:spPr>
          <a:xfrm>
            <a:off x="4641965" y="2892044"/>
            <a:ext cx="9004070" cy="2821784"/>
          </a:xfrm>
          <a:prstGeom prst="rect">
            <a:avLst/>
          </a:prstGeom>
        </p:spPr>
        <p:txBody>
          <a:bodyPr lIns="0" tIns="0" rIns="0" bIns="0" rtlCol="0" anchor="t">
            <a:spAutoFit/>
          </a:bodyPr>
          <a:lstStyle/>
          <a:p>
            <a:pPr algn="ctr">
              <a:lnSpc>
                <a:spcPts val="21356"/>
              </a:lnSpc>
            </a:pPr>
            <a:r>
              <a:rPr lang="en-US" sz="20937">
                <a:solidFill>
                  <a:srgbClr val="FFFFFF"/>
                </a:solidFill>
                <a:latin typeface="Anton"/>
                <a:ea typeface="Anton"/>
                <a:cs typeface="Anton"/>
                <a:sym typeface="Anton"/>
              </a:rPr>
              <a:t>MERCI</a:t>
            </a:r>
          </a:p>
        </p:txBody>
      </p:sp>
      <p:sp>
        <p:nvSpPr>
          <p:cNvPr id="4" name="TextBox 4"/>
          <p:cNvSpPr txBox="1"/>
          <p:nvPr/>
        </p:nvSpPr>
        <p:spPr>
          <a:xfrm>
            <a:off x="1185030" y="8833855"/>
            <a:ext cx="6656453" cy="374914"/>
          </a:xfrm>
          <a:prstGeom prst="rect">
            <a:avLst/>
          </a:prstGeom>
        </p:spPr>
        <p:txBody>
          <a:bodyPr lIns="0" tIns="0" rIns="0" bIns="0" rtlCol="0" anchor="t">
            <a:spAutoFit/>
          </a:bodyPr>
          <a:lstStyle/>
          <a:p>
            <a:pPr algn="l">
              <a:lnSpc>
                <a:spcPts val="2960"/>
              </a:lnSpc>
            </a:pPr>
            <a:r>
              <a:rPr lang="en-US" sz="2114" b="1">
                <a:solidFill>
                  <a:srgbClr val="FFFFFF"/>
                </a:solidFill>
                <a:latin typeface="Poppins Bold"/>
                <a:ea typeface="Poppins Bold"/>
                <a:cs typeface="Poppins Bold"/>
                <a:sym typeface="Poppins Bold"/>
              </a:rPr>
              <a:t>WWW.SUP’RH.COM</a:t>
            </a:r>
          </a:p>
        </p:txBody>
      </p:sp>
      <p:sp>
        <p:nvSpPr>
          <p:cNvPr id="5" name="TextBox 5"/>
          <p:cNvSpPr txBox="1"/>
          <p:nvPr/>
        </p:nvSpPr>
        <p:spPr>
          <a:xfrm>
            <a:off x="8492684" y="8883386"/>
            <a:ext cx="1606416" cy="374914"/>
          </a:xfrm>
          <a:prstGeom prst="rect">
            <a:avLst/>
          </a:prstGeom>
        </p:spPr>
        <p:txBody>
          <a:bodyPr lIns="0" tIns="0" rIns="0" bIns="0" rtlCol="0" anchor="t">
            <a:spAutoFit/>
          </a:bodyPr>
          <a:lstStyle/>
          <a:p>
            <a:pPr algn="ctr">
              <a:lnSpc>
                <a:spcPts val="2960"/>
              </a:lnSpc>
            </a:pPr>
            <a:r>
              <a:rPr lang="en-US" sz="2114" b="1">
                <a:solidFill>
                  <a:srgbClr val="FFFFFF"/>
                </a:solidFill>
                <a:latin typeface="Poppins Bold"/>
                <a:ea typeface="Poppins Bold"/>
                <a:cs typeface="Poppins Bold"/>
                <a:sym typeface="Poppins Bold"/>
              </a:rPr>
              <a:t>-</a:t>
            </a:r>
          </a:p>
        </p:txBody>
      </p:sp>
      <p:sp>
        <p:nvSpPr>
          <p:cNvPr id="6" name="Freeform 6"/>
          <p:cNvSpPr/>
          <p:nvPr/>
        </p:nvSpPr>
        <p:spPr>
          <a:xfrm rot="664070">
            <a:off x="8828122" y="3448425"/>
            <a:ext cx="15780936" cy="8229600"/>
          </a:xfrm>
          <a:custGeom>
            <a:avLst/>
            <a:gdLst/>
            <a:ahLst/>
            <a:cxnLst/>
            <a:rect l="l" t="t" r="r" b="b"/>
            <a:pathLst>
              <a:path w="15780936" h="8229600">
                <a:moveTo>
                  <a:pt x="0" y="0"/>
                </a:moveTo>
                <a:lnTo>
                  <a:pt x="15780936" y="0"/>
                </a:lnTo>
                <a:lnTo>
                  <a:pt x="15780936" y="8229600"/>
                </a:lnTo>
                <a:lnTo>
                  <a:pt x="0" y="8229600"/>
                </a:lnTo>
                <a:lnTo>
                  <a:pt x="0" y="0"/>
                </a:lnTo>
                <a:close/>
              </a:path>
            </a:pathLst>
          </a:custGeom>
          <a:blipFill>
            <a:blip r:embed="rId3"/>
            <a:stretch>
              <a:fillRect/>
            </a:stretch>
          </a:blipFill>
        </p:spPr>
      </p:sp>
      <p:sp>
        <p:nvSpPr>
          <p:cNvPr id="7" name="Freeform 7"/>
          <p:cNvSpPr/>
          <p:nvPr/>
        </p:nvSpPr>
        <p:spPr>
          <a:xfrm rot="5087901">
            <a:off x="-2657164" y="-1767227"/>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4"/>
            <a:stretch>
              <a:fillRect/>
            </a:stretch>
          </a:blipFill>
        </p:spPr>
      </p:sp>
      <p:sp>
        <p:nvSpPr>
          <p:cNvPr id="8" name="TextBox 8"/>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grpSp>
        <p:nvGrpSpPr>
          <p:cNvPr id="2" name="Group 2"/>
          <p:cNvGrpSpPr/>
          <p:nvPr/>
        </p:nvGrpSpPr>
        <p:grpSpPr>
          <a:xfrm>
            <a:off x="-2983290" y="0"/>
            <a:ext cx="11180727" cy="10287000"/>
            <a:chOff x="0" y="0"/>
            <a:chExt cx="759968" cy="699220"/>
          </a:xfrm>
        </p:grpSpPr>
        <p:sp>
          <p:nvSpPr>
            <p:cNvPr id="3" name="Freeform 3"/>
            <p:cNvSpPr/>
            <p:nvPr/>
          </p:nvSpPr>
          <p:spPr>
            <a:xfrm>
              <a:off x="0" y="0"/>
              <a:ext cx="759968" cy="699220"/>
            </a:xfrm>
            <a:custGeom>
              <a:avLst/>
              <a:gdLst/>
              <a:ahLst/>
              <a:cxnLst/>
              <a:rect l="l" t="t" r="r" b="b"/>
              <a:pathLst>
                <a:path w="759968" h="699220">
                  <a:moveTo>
                    <a:pt x="0" y="0"/>
                  </a:moveTo>
                  <a:lnTo>
                    <a:pt x="759968" y="0"/>
                  </a:lnTo>
                  <a:lnTo>
                    <a:pt x="759968" y="699220"/>
                  </a:lnTo>
                  <a:lnTo>
                    <a:pt x="0" y="699220"/>
                  </a:lnTo>
                  <a:close/>
                </a:path>
              </a:pathLst>
            </a:custGeom>
            <a:blipFill>
              <a:blip r:embed="rId2"/>
              <a:stretch>
                <a:fillRect b="-16243"/>
              </a:stretch>
            </a:blipFill>
          </p:spPr>
        </p:sp>
      </p:grpSp>
      <p:sp>
        <p:nvSpPr>
          <p:cNvPr id="4" name="Freeform 4"/>
          <p:cNvSpPr/>
          <p:nvPr/>
        </p:nvSpPr>
        <p:spPr>
          <a:xfrm>
            <a:off x="821371" y="800581"/>
            <a:ext cx="727318" cy="427081"/>
          </a:xfrm>
          <a:custGeom>
            <a:avLst/>
            <a:gdLst/>
            <a:ahLst/>
            <a:cxnLst/>
            <a:rect l="l" t="t" r="r" b="b"/>
            <a:pathLst>
              <a:path w="727318" h="427081">
                <a:moveTo>
                  <a:pt x="0" y="0"/>
                </a:moveTo>
                <a:lnTo>
                  <a:pt x="727319" y="0"/>
                </a:lnTo>
                <a:lnTo>
                  <a:pt x="727319" y="427081"/>
                </a:lnTo>
                <a:lnTo>
                  <a:pt x="0" y="427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6488650" y="4163708"/>
            <a:ext cx="8920074" cy="2890261"/>
            <a:chOff x="0" y="0"/>
            <a:chExt cx="2349320" cy="761221"/>
          </a:xfrm>
        </p:grpSpPr>
        <p:sp>
          <p:nvSpPr>
            <p:cNvPr id="6" name="Freeform 6"/>
            <p:cNvSpPr/>
            <p:nvPr/>
          </p:nvSpPr>
          <p:spPr>
            <a:xfrm>
              <a:off x="0" y="0"/>
              <a:ext cx="2349320" cy="761221"/>
            </a:xfrm>
            <a:custGeom>
              <a:avLst/>
              <a:gdLst/>
              <a:ahLst/>
              <a:cxnLst/>
              <a:rect l="l" t="t" r="r" b="b"/>
              <a:pathLst>
                <a:path w="2349320" h="761221">
                  <a:moveTo>
                    <a:pt x="50339" y="0"/>
                  </a:moveTo>
                  <a:lnTo>
                    <a:pt x="2298981" y="0"/>
                  </a:lnTo>
                  <a:cubicBezTo>
                    <a:pt x="2326782" y="0"/>
                    <a:pt x="2349320" y="22538"/>
                    <a:pt x="2349320" y="50339"/>
                  </a:cubicBezTo>
                  <a:lnTo>
                    <a:pt x="2349320" y="710882"/>
                  </a:lnTo>
                  <a:cubicBezTo>
                    <a:pt x="2349320" y="724232"/>
                    <a:pt x="2344016" y="737037"/>
                    <a:pt x="2334576" y="746477"/>
                  </a:cubicBezTo>
                  <a:cubicBezTo>
                    <a:pt x="2325135" y="755917"/>
                    <a:pt x="2312331" y="761221"/>
                    <a:pt x="2298981" y="761221"/>
                  </a:cubicBezTo>
                  <a:lnTo>
                    <a:pt x="50339" y="761221"/>
                  </a:lnTo>
                  <a:cubicBezTo>
                    <a:pt x="22538" y="761221"/>
                    <a:pt x="0" y="738683"/>
                    <a:pt x="0" y="710882"/>
                  </a:cubicBezTo>
                  <a:lnTo>
                    <a:pt x="0" y="50339"/>
                  </a:lnTo>
                  <a:cubicBezTo>
                    <a:pt x="0" y="36989"/>
                    <a:pt x="5304" y="24185"/>
                    <a:pt x="14744" y="14744"/>
                  </a:cubicBezTo>
                  <a:cubicBezTo>
                    <a:pt x="24185" y="5304"/>
                    <a:pt x="36989" y="0"/>
                    <a:pt x="50339"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7" name="TextBox 7"/>
            <p:cNvSpPr txBox="1"/>
            <p:nvPr/>
          </p:nvSpPr>
          <p:spPr>
            <a:xfrm>
              <a:off x="0" y="-66675"/>
              <a:ext cx="2349320" cy="827896"/>
            </a:xfrm>
            <a:prstGeom prst="rect">
              <a:avLst/>
            </a:prstGeom>
          </p:spPr>
          <p:txBody>
            <a:bodyPr lIns="50800" tIns="50800" rIns="50800" bIns="50800" rtlCol="0" anchor="ctr"/>
            <a:lstStyle/>
            <a:p>
              <a:pPr algn="ctr">
                <a:lnSpc>
                  <a:spcPts val="3151"/>
                </a:lnSpc>
              </a:pPr>
              <a:endParaRPr/>
            </a:p>
          </p:txBody>
        </p:sp>
      </p:grpSp>
      <p:sp>
        <p:nvSpPr>
          <p:cNvPr id="8" name="Freeform 8"/>
          <p:cNvSpPr/>
          <p:nvPr/>
        </p:nvSpPr>
        <p:spPr>
          <a:xfrm>
            <a:off x="-506275" y="-384832"/>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5"/>
            <a:stretch>
              <a:fillRect/>
            </a:stretch>
          </a:blipFill>
        </p:spPr>
      </p:sp>
      <p:sp>
        <p:nvSpPr>
          <p:cNvPr id="9" name="Freeform 9"/>
          <p:cNvSpPr/>
          <p:nvPr/>
        </p:nvSpPr>
        <p:spPr>
          <a:xfrm>
            <a:off x="10099100" y="1719446"/>
            <a:ext cx="15780936" cy="8229600"/>
          </a:xfrm>
          <a:custGeom>
            <a:avLst/>
            <a:gdLst/>
            <a:ahLst/>
            <a:cxnLst/>
            <a:rect l="l" t="t" r="r" b="b"/>
            <a:pathLst>
              <a:path w="15780936" h="8229600">
                <a:moveTo>
                  <a:pt x="0" y="0"/>
                </a:moveTo>
                <a:lnTo>
                  <a:pt x="15780936" y="0"/>
                </a:lnTo>
                <a:lnTo>
                  <a:pt x="15780936" y="8229600"/>
                </a:lnTo>
                <a:lnTo>
                  <a:pt x="0" y="8229600"/>
                </a:lnTo>
                <a:lnTo>
                  <a:pt x="0" y="0"/>
                </a:lnTo>
                <a:close/>
              </a:path>
            </a:pathLst>
          </a:custGeom>
          <a:blipFill>
            <a:blip r:embed="rId6"/>
            <a:stretch>
              <a:fillRect/>
            </a:stretch>
          </a:blipFill>
        </p:spPr>
      </p:sp>
      <p:sp>
        <p:nvSpPr>
          <p:cNvPr id="10" name="TextBox 10"/>
          <p:cNvSpPr txBox="1"/>
          <p:nvPr/>
        </p:nvSpPr>
        <p:spPr>
          <a:xfrm>
            <a:off x="5227188" y="1156996"/>
            <a:ext cx="11602429" cy="1079696"/>
          </a:xfrm>
          <a:prstGeom prst="rect">
            <a:avLst/>
          </a:prstGeom>
        </p:spPr>
        <p:txBody>
          <a:bodyPr lIns="0" tIns="0" rIns="0" bIns="0" rtlCol="0" anchor="t">
            <a:spAutoFit/>
          </a:bodyPr>
          <a:lstStyle/>
          <a:p>
            <a:pPr algn="l">
              <a:lnSpc>
                <a:spcPts val="8187"/>
              </a:lnSpc>
            </a:pPr>
            <a:r>
              <a:rPr lang="en-US" sz="8026">
                <a:solidFill>
                  <a:srgbClr val="FFFFFF"/>
                </a:solidFill>
                <a:latin typeface="Anton"/>
                <a:ea typeface="Anton"/>
                <a:cs typeface="Anton"/>
                <a:sym typeface="Anton"/>
              </a:rPr>
              <a:t>OBJECTIFS DE PRÉSENTATION</a:t>
            </a:r>
          </a:p>
        </p:txBody>
      </p:sp>
      <p:sp>
        <p:nvSpPr>
          <p:cNvPr id="11" name="TextBox 11"/>
          <p:cNvSpPr txBox="1"/>
          <p:nvPr/>
        </p:nvSpPr>
        <p:spPr>
          <a:xfrm>
            <a:off x="7178114" y="4539816"/>
            <a:ext cx="7700579" cy="2080895"/>
          </a:xfrm>
          <a:prstGeom prst="rect">
            <a:avLst/>
          </a:prstGeom>
        </p:spPr>
        <p:txBody>
          <a:bodyPr lIns="0" tIns="0" rIns="0" bIns="0" rtlCol="0" anchor="t">
            <a:spAutoFit/>
          </a:bodyPr>
          <a:lstStyle/>
          <a:p>
            <a:pPr marL="367029" lvl="1" indent="-183514" algn="just">
              <a:lnSpc>
                <a:spcPts val="2379"/>
              </a:lnSpc>
              <a:spcBef>
                <a:spcPct val="0"/>
              </a:spcBef>
              <a:buFont typeface="Arial"/>
              <a:buChar char="•"/>
            </a:pPr>
            <a:r>
              <a:rPr lang="en-US" sz="1699">
                <a:solidFill>
                  <a:srgbClr val="FFFFFF"/>
                </a:solidFill>
                <a:latin typeface="Poppins"/>
                <a:ea typeface="Poppins"/>
                <a:cs typeface="Poppins"/>
                <a:sym typeface="Poppins"/>
              </a:rPr>
              <a:t>Expliquer les différences fondamentales entre les bases de données SQL et NoSQL.</a:t>
            </a:r>
          </a:p>
          <a:p>
            <a:pPr marL="367029" lvl="1" indent="-183514" algn="just">
              <a:lnSpc>
                <a:spcPts val="2379"/>
              </a:lnSpc>
              <a:spcBef>
                <a:spcPct val="0"/>
              </a:spcBef>
              <a:buFont typeface="Arial"/>
              <a:buChar char="•"/>
            </a:pPr>
            <a:r>
              <a:rPr lang="en-US" sz="1699">
                <a:solidFill>
                  <a:srgbClr val="FFFFFF"/>
                </a:solidFill>
                <a:latin typeface="Poppins"/>
                <a:ea typeface="Poppins"/>
                <a:cs typeface="Poppins"/>
                <a:sym typeface="Poppins"/>
              </a:rPr>
              <a:t>Analyser les avantages et les inconvénients de chaque type de base de données en fonction de critères clés.</a:t>
            </a:r>
          </a:p>
          <a:p>
            <a:pPr marL="367029" lvl="1" indent="-183514" algn="just">
              <a:lnSpc>
                <a:spcPts val="2379"/>
              </a:lnSpc>
              <a:spcBef>
                <a:spcPct val="0"/>
              </a:spcBef>
              <a:buFont typeface="Arial"/>
              <a:buChar char="•"/>
            </a:pPr>
            <a:r>
              <a:rPr lang="en-US" sz="1699">
                <a:solidFill>
                  <a:srgbClr val="FFFFFF"/>
                </a:solidFill>
                <a:latin typeface="Poppins"/>
                <a:ea typeface="Poppins"/>
                <a:cs typeface="Poppins"/>
                <a:sym typeface="Poppins"/>
              </a:rPr>
              <a:t>Fournir des recommandations adaptées aux besoins spécifiques de notre cas d’usage.</a:t>
            </a:r>
          </a:p>
          <a:p>
            <a:pPr algn="just">
              <a:lnSpc>
                <a:spcPts val="2379"/>
              </a:lnSpc>
              <a:spcBef>
                <a:spcPct val="0"/>
              </a:spcBef>
            </a:pPr>
            <a:endParaRPr lang="en-US" sz="1699">
              <a:solidFill>
                <a:srgbClr val="FFFFFF"/>
              </a:solidFill>
              <a:latin typeface="Poppins"/>
              <a:ea typeface="Poppins"/>
              <a:cs typeface="Poppins"/>
              <a:sym typeface="Poppins"/>
            </a:endParaRPr>
          </a:p>
        </p:txBody>
      </p:sp>
      <p:sp>
        <p:nvSpPr>
          <p:cNvPr id="12" name="TextBox 12"/>
          <p:cNvSpPr txBox="1"/>
          <p:nvPr/>
        </p:nvSpPr>
        <p:spPr>
          <a:xfrm>
            <a:off x="17137728" y="8940168"/>
            <a:ext cx="266738" cy="618920"/>
          </a:xfrm>
          <a:prstGeom prst="rect">
            <a:avLst/>
          </a:prstGeom>
        </p:spPr>
        <p:txBody>
          <a:bodyPr wrap="none" lIns="0" tIns="0" rIns="0" bIns="0" rtlCol="0" anchor="t">
            <a:spAutoFit/>
          </a:bodyPr>
          <a:lstStyle/>
          <a:p>
            <a:pPr algn="ctr">
              <a:lnSpc>
                <a:spcPts val="5142"/>
              </a:lnSpc>
              <a:spcBef>
                <a:spcPct val="0"/>
              </a:spcBef>
            </a:pPr>
            <a:r>
              <a:rPr lang="en-US" sz="3673">
                <a:solidFill>
                  <a:srgbClr val="FFFFFF"/>
                </a:solidFill>
                <a:latin typeface="Open Sans"/>
                <a:ea typeface="Open Sans"/>
                <a:cs typeface="Open Sans"/>
                <a:sym typeface="Open Sans"/>
              </a:rPr>
              <a:t>2</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sp>
        <p:nvSpPr>
          <p:cNvPr id="2" name="Freeform 2"/>
          <p:cNvSpPr/>
          <p:nvPr/>
        </p:nvSpPr>
        <p:spPr>
          <a:xfrm>
            <a:off x="7358887" y="4792051"/>
            <a:ext cx="15780936" cy="8229600"/>
          </a:xfrm>
          <a:custGeom>
            <a:avLst/>
            <a:gdLst/>
            <a:ahLst/>
            <a:cxnLst/>
            <a:rect l="l" t="t" r="r" b="b"/>
            <a:pathLst>
              <a:path w="15780936" h="8229600">
                <a:moveTo>
                  <a:pt x="0" y="0"/>
                </a:moveTo>
                <a:lnTo>
                  <a:pt x="15780937" y="0"/>
                </a:lnTo>
                <a:lnTo>
                  <a:pt x="15780937" y="8229600"/>
                </a:lnTo>
                <a:lnTo>
                  <a:pt x="0" y="8229600"/>
                </a:lnTo>
                <a:lnTo>
                  <a:pt x="0" y="0"/>
                </a:lnTo>
                <a:close/>
              </a:path>
            </a:pathLst>
          </a:custGeom>
          <a:blipFill>
            <a:blip r:embed="rId2"/>
            <a:stretch>
              <a:fillRect/>
            </a:stretch>
          </a:blipFill>
        </p:spPr>
      </p:sp>
      <p:grpSp>
        <p:nvGrpSpPr>
          <p:cNvPr id="3" name="Group 3"/>
          <p:cNvGrpSpPr/>
          <p:nvPr/>
        </p:nvGrpSpPr>
        <p:grpSpPr>
          <a:xfrm>
            <a:off x="8049071" y="2927178"/>
            <a:ext cx="8976353" cy="4223440"/>
            <a:chOff x="0" y="0"/>
            <a:chExt cx="2364142" cy="1112346"/>
          </a:xfrm>
        </p:grpSpPr>
        <p:sp>
          <p:nvSpPr>
            <p:cNvPr id="4" name="Freeform 4"/>
            <p:cNvSpPr/>
            <p:nvPr/>
          </p:nvSpPr>
          <p:spPr>
            <a:xfrm>
              <a:off x="0" y="0"/>
              <a:ext cx="2364143" cy="1112346"/>
            </a:xfrm>
            <a:custGeom>
              <a:avLst/>
              <a:gdLst/>
              <a:ahLst/>
              <a:cxnLst/>
              <a:rect l="l" t="t" r="r" b="b"/>
              <a:pathLst>
                <a:path w="2364143" h="1112346">
                  <a:moveTo>
                    <a:pt x="50024" y="0"/>
                  </a:moveTo>
                  <a:lnTo>
                    <a:pt x="2314119" y="0"/>
                  </a:lnTo>
                  <a:cubicBezTo>
                    <a:pt x="2327386" y="0"/>
                    <a:pt x="2340110" y="5270"/>
                    <a:pt x="2349491" y="14652"/>
                  </a:cubicBezTo>
                  <a:cubicBezTo>
                    <a:pt x="2358872" y="24033"/>
                    <a:pt x="2364143" y="36757"/>
                    <a:pt x="2364143" y="50024"/>
                  </a:cubicBezTo>
                  <a:lnTo>
                    <a:pt x="2364143" y="1062323"/>
                  </a:lnTo>
                  <a:cubicBezTo>
                    <a:pt x="2364143" y="1075590"/>
                    <a:pt x="2358872" y="1088314"/>
                    <a:pt x="2349491" y="1097695"/>
                  </a:cubicBezTo>
                  <a:cubicBezTo>
                    <a:pt x="2340110" y="1107076"/>
                    <a:pt x="2327386" y="1112346"/>
                    <a:pt x="2314119" y="1112346"/>
                  </a:cubicBezTo>
                  <a:lnTo>
                    <a:pt x="50024" y="1112346"/>
                  </a:lnTo>
                  <a:cubicBezTo>
                    <a:pt x="36757" y="1112346"/>
                    <a:pt x="24033" y="1107076"/>
                    <a:pt x="14652" y="1097695"/>
                  </a:cubicBezTo>
                  <a:cubicBezTo>
                    <a:pt x="5270" y="1088314"/>
                    <a:pt x="0" y="1075590"/>
                    <a:pt x="0" y="1062323"/>
                  </a:cubicBezTo>
                  <a:lnTo>
                    <a:pt x="0" y="50024"/>
                  </a:lnTo>
                  <a:cubicBezTo>
                    <a:pt x="0" y="36757"/>
                    <a:pt x="5270" y="24033"/>
                    <a:pt x="14652" y="14652"/>
                  </a:cubicBezTo>
                  <a:cubicBezTo>
                    <a:pt x="24033" y="5270"/>
                    <a:pt x="36757" y="0"/>
                    <a:pt x="50024"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5" name="TextBox 5"/>
            <p:cNvSpPr txBox="1"/>
            <p:nvPr/>
          </p:nvSpPr>
          <p:spPr>
            <a:xfrm>
              <a:off x="0" y="-66675"/>
              <a:ext cx="2364142" cy="1179021"/>
            </a:xfrm>
            <a:prstGeom prst="rect">
              <a:avLst/>
            </a:prstGeom>
          </p:spPr>
          <p:txBody>
            <a:bodyPr lIns="50800" tIns="50800" rIns="50800" bIns="50800" rtlCol="0" anchor="ctr"/>
            <a:lstStyle/>
            <a:p>
              <a:pPr algn="ctr">
                <a:lnSpc>
                  <a:spcPts val="3151"/>
                </a:lnSpc>
              </a:pPr>
              <a:endParaRPr/>
            </a:p>
          </p:txBody>
        </p:sp>
      </p:grpSp>
      <p:sp>
        <p:nvSpPr>
          <p:cNvPr id="6" name="Freeform 6"/>
          <p:cNvSpPr/>
          <p:nvPr/>
        </p:nvSpPr>
        <p:spPr>
          <a:xfrm>
            <a:off x="1548690" y="2724956"/>
            <a:ext cx="6052990" cy="6052990"/>
          </a:xfrm>
          <a:custGeom>
            <a:avLst/>
            <a:gdLst/>
            <a:ahLst/>
            <a:cxnLst/>
            <a:rect l="l" t="t" r="r" b="b"/>
            <a:pathLst>
              <a:path w="6052990" h="6052990">
                <a:moveTo>
                  <a:pt x="0" y="0"/>
                </a:moveTo>
                <a:lnTo>
                  <a:pt x="6052989" y="0"/>
                </a:lnTo>
                <a:lnTo>
                  <a:pt x="6052989" y="6052990"/>
                </a:lnTo>
                <a:lnTo>
                  <a:pt x="0" y="6052990"/>
                </a:lnTo>
                <a:lnTo>
                  <a:pt x="0" y="0"/>
                </a:lnTo>
                <a:close/>
              </a:path>
            </a:pathLst>
          </a:custGeom>
          <a:blipFill>
            <a:blip r:embed="rId3"/>
            <a:stretch>
              <a:fillRect/>
            </a:stretch>
          </a:blipFill>
        </p:spPr>
      </p:sp>
      <p:sp>
        <p:nvSpPr>
          <p:cNvPr id="7" name="Freeform 7"/>
          <p:cNvSpPr/>
          <p:nvPr/>
        </p:nvSpPr>
        <p:spPr>
          <a:xfrm>
            <a:off x="-902567" y="1075361"/>
            <a:ext cx="4175194" cy="4471426"/>
          </a:xfrm>
          <a:custGeom>
            <a:avLst/>
            <a:gdLst/>
            <a:ahLst/>
            <a:cxnLst/>
            <a:rect l="l" t="t" r="r" b="b"/>
            <a:pathLst>
              <a:path w="4175194" h="4471426">
                <a:moveTo>
                  <a:pt x="0" y="0"/>
                </a:moveTo>
                <a:lnTo>
                  <a:pt x="4175194" y="0"/>
                </a:lnTo>
                <a:lnTo>
                  <a:pt x="4175194" y="4471426"/>
                </a:lnTo>
                <a:lnTo>
                  <a:pt x="0" y="4471426"/>
                </a:lnTo>
                <a:lnTo>
                  <a:pt x="0" y="0"/>
                </a:lnTo>
                <a:close/>
              </a:path>
            </a:pathLst>
          </a:custGeom>
          <a:blipFill>
            <a:blip r:embed="rId4"/>
            <a:stretch>
              <a:fillRect/>
            </a:stretch>
          </a:blipFill>
        </p:spPr>
      </p:sp>
      <p:sp>
        <p:nvSpPr>
          <p:cNvPr id="8" name="TextBox 8"/>
          <p:cNvSpPr txBox="1"/>
          <p:nvPr/>
        </p:nvSpPr>
        <p:spPr>
          <a:xfrm>
            <a:off x="9520166" y="609837"/>
            <a:ext cx="2960423" cy="1487038"/>
          </a:xfrm>
          <a:prstGeom prst="rect">
            <a:avLst/>
          </a:prstGeom>
        </p:spPr>
        <p:txBody>
          <a:bodyPr lIns="0" tIns="0" rIns="0" bIns="0" rtlCol="0" anchor="t">
            <a:spAutoFit/>
          </a:bodyPr>
          <a:lstStyle/>
          <a:p>
            <a:pPr algn="l">
              <a:lnSpc>
                <a:spcPts val="11100"/>
              </a:lnSpc>
            </a:pPr>
            <a:r>
              <a:rPr lang="en-US" sz="10883">
                <a:solidFill>
                  <a:srgbClr val="FFFFFF"/>
                </a:solidFill>
                <a:latin typeface="Anton"/>
                <a:ea typeface="Anton"/>
                <a:cs typeface="Anton"/>
                <a:sym typeface="Anton"/>
              </a:rPr>
              <a:t>PLAN </a:t>
            </a:r>
          </a:p>
        </p:txBody>
      </p:sp>
      <p:sp>
        <p:nvSpPr>
          <p:cNvPr id="9" name="TextBox 9"/>
          <p:cNvSpPr txBox="1"/>
          <p:nvPr/>
        </p:nvSpPr>
        <p:spPr>
          <a:xfrm>
            <a:off x="8049071" y="3244399"/>
            <a:ext cx="8213016" cy="809591"/>
          </a:xfrm>
          <a:prstGeom prst="rect">
            <a:avLst/>
          </a:prstGeom>
        </p:spPr>
        <p:txBody>
          <a:bodyPr lIns="0" tIns="0" rIns="0" bIns="0" rtlCol="0" anchor="t">
            <a:spAutoFit/>
          </a:bodyPr>
          <a:lstStyle/>
          <a:p>
            <a:pPr marL="486066" lvl="1" indent="-243033" algn="ctr">
              <a:lnSpc>
                <a:spcPts val="3151"/>
              </a:lnSpc>
              <a:buAutoNum type="arabicPeriod"/>
            </a:pPr>
            <a:r>
              <a:rPr lang="en-US" sz="2251" b="1">
                <a:solidFill>
                  <a:srgbClr val="FFFFFF"/>
                </a:solidFill>
                <a:latin typeface="Poppins Bold"/>
                <a:ea typeface="Poppins Bold"/>
                <a:cs typeface="Poppins Bold"/>
                <a:sym typeface="Poppins Bold"/>
              </a:rPr>
              <a:t>INTRODUCTION AUX BASES DE DONNÉES SQL ET NOSQL</a:t>
            </a:r>
          </a:p>
          <a:p>
            <a:pPr marL="0" lvl="0" indent="0" algn="ctr">
              <a:lnSpc>
                <a:spcPts val="3151"/>
              </a:lnSpc>
              <a:spcBef>
                <a:spcPct val="0"/>
              </a:spcBef>
            </a:pPr>
            <a:endParaRPr lang="en-US" sz="2251" b="1">
              <a:solidFill>
                <a:srgbClr val="FFFFFF"/>
              </a:solidFill>
              <a:latin typeface="Poppins Bold"/>
              <a:ea typeface="Poppins Bold"/>
              <a:cs typeface="Poppins Bold"/>
              <a:sym typeface="Poppins Bold"/>
            </a:endParaRPr>
          </a:p>
        </p:txBody>
      </p:sp>
      <p:sp>
        <p:nvSpPr>
          <p:cNvPr id="10" name="TextBox 10"/>
          <p:cNvSpPr txBox="1"/>
          <p:nvPr/>
        </p:nvSpPr>
        <p:spPr>
          <a:xfrm>
            <a:off x="7899620" y="4006199"/>
            <a:ext cx="6201515" cy="809591"/>
          </a:xfrm>
          <a:prstGeom prst="rect">
            <a:avLst/>
          </a:prstGeom>
        </p:spPr>
        <p:txBody>
          <a:bodyPr lIns="0" tIns="0" rIns="0" bIns="0" rtlCol="0" anchor="t">
            <a:spAutoFit/>
          </a:bodyPr>
          <a:lstStyle/>
          <a:p>
            <a:pPr algn="ctr">
              <a:lnSpc>
                <a:spcPts val="3151"/>
              </a:lnSpc>
              <a:spcBef>
                <a:spcPct val="0"/>
              </a:spcBef>
            </a:pPr>
            <a:r>
              <a:rPr lang="en-US" sz="2251" b="1">
                <a:solidFill>
                  <a:srgbClr val="FFFFFF"/>
                </a:solidFill>
                <a:latin typeface="Poppins Bold"/>
                <a:ea typeface="Poppins Bold"/>
                <a:cs typeface="Poppins Bold"/>
                <a:sym typeface="Poppins Bold"/>
              </a:rPr>
              <a:t>2. COMPARAISON DES CRITÈRES CLÉS</a:t>
            </a:r>
          </a:p>
          <a:p>
            <a:pPr marL="0" lvl="0" indent="0" algn="ctr">
              <a:lnSpc>
                <a:spcPts val="3151"/>
              </a:lnSpc>
              <a:spcBef>
                <a:spcPct val="0"/>
              </a:spcBef>
            </a:pPr>
            <a:endParaRPr lang="en-US" sz="2251" b="1">
              <a:solidFill>
                <a:srgbClr val="FFFFFF"/>
              </a:solidFill>
              <a:latin typeface="Poppins Bold"/>
              <a:ea typeface="Poppins Bold"/>
              <a:cs typeface="Poppins Bold"/>
              <a:sym typeface="Poppins Bold"/>
            </a:endParaRPr>
          </a:p>
        </p:txBody>
      </p:sp>
      <p:sp>
        <p:nvSpPr>
          <p:cNvPr id="11" name="TextBox 11"/>
          <p:cNvSpPr txBox="1"/>
          <p:nvPr/>
        </p:nvSpPr>
        <p:spPr>
          <a:xfrm>
            <a:off x="8243095" y="4705367"/>
            <a:ext cx="8588306" cy="809591"/>
          </a:xfrm>
          <a:prstGeom prst="rect">
            <a:avLst/>
          </a:prstGeom>
        </p:spPr>
        <p:txBody>
          <a:bodyPr lIns="0" tIns="0" rIns="0" bIns="0" rtlCol="0" anchor="t">
            <a:spAutoFit/>
          </a:bodyPr>
          <a:lstStyle/>
          <a:p>
            <a:pPr algn="ctr">
              <a:lnSpc>
                <a:spcPts val="3151"/>
              </a:lnSpc>
            </a:pPr>
            <a:r>
              <a:rPr lang="en-US" sz="2251" b="1">
                <a:solidFill>
                  <a:srgbClr val="FFFFFF"/>
                </a:solidFill>
                <a:latin typeface="Poppins Bold"/>
                <a:ea typeface="Poppins Bold"/>
                <a:cs typeface="Poppins Bold"/>
                <a:sym typeface="Poppins Bold"/>
              </a:rPr>
              <a:t>3. DÉMONSTRATION TECHNIQUE AVEC SQLITE ET MONGODB</a:t>
            </a:r>
          </a:p>
          <a:p>
            <a:pPr marL="0" lvl="0" indent="0" algn="ctr">
              <a:lnSpc>
                <a:spcPts val="3151"/>
              </a:lnSpc>
              <a:spcBef>
                <a:spcPct val="0"/>
              </a:spcBef>
            </a:pPr>
            <a:endParaRPr lang="en-US" sz="2251" b="1">
              <a:solidFill>
                <a:srgbClr val="FFFFFF"/>
              </a:solidFill>
              <a:latin typeface="Poppins Bold"/>
              <a:ea typeface="Poppins Bold"/>
              <a:cs typeface="Poppins Bold"/>
              <a:sym typeface="Poppins Bold"/>
            </a:endParaRPr>
          </a:p>
        </p:txBody>
      </p:sp>
      <p:sp>
        <p:nvSpPr>
          <p:cNvPr id="12" name="TextBox 12"/>
          <p:cNvSpPr txBox="1"/>
          <p:nvPr/>
        </p:nvSpPr>
        <p:spPr>
          <a:xfrm>
            <a:off x="8276897" y="5448283"/>
            <a:ext cx="6972458"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4. ANALYSE DES AVANTAGES ET INCONVÉNIENTS</a:t>
            </a:r>
          </a:p>
        </p:txBody>
      </p:sp>
      <p:sp>
        <p:nvSpPr>
          <p:cNvPr id="13" name="TextBox 13"/>
          <p:cNvSpPr txBox="1"/>
          <p:nvPr/>
        </p:nvSpPr>
        <p:spPr>
          <a:xfrm>
            <a:off x="7899620" y="6165405"/>
            <a:ext cx="7467287" cy="809591"/>
          </a:xfrm>
          <a:prstGeom prst="rect">
            <a:avLst/>
          </a:prstGeom>
        </p:spPr>
        <p:txBody>
          <a:bodyPr lIns="0" tIns="0" rIns="0" bIns="0" rtlCol="0" anchor="t">
            <a:spAutoFit/>
          </a:bodyPr>
          <a:lstStyle/>
          <a:p>
            <a:pPr algn="ctr">
              <a:lnSpc>
                <a:spcPts val="3151"/>
              </a:lnSpc>
            </a:pPr>
            <a:r>
              <a:rPr lang="en-US" sz="2251" b="1">
                <a:solidFill>
                  <a:srgbClr val="FFFFFF"/>
                </a:solidFill>
                <a:latin typeface="Poppins Bold"/>
                <a:ea typeface="Poppins Bold"/>
                <a:cs typeface="Poppins Bold"/>
                <a:sym typeface="Poppins Bold"/>
              </a:rPr>
              <a:t>5. RECOMMANDATION FINALE ET CONCLUSION</a:t>
            </a:r>
          </a:p>
          <a:p>
            <a:pPr marL="0" lvl="0" indent="0" algn="ctr">
              <a:lnSpc>
                <a:spcPts val="3151"/>
              </a:lnSpc>
              <a:spcBef>
                <a:spcPct val="0"/>
              </a:spcBef>
            </a:pPr>
            <a:endParaRPr lang="en-US" sz="2251" b="1">
              <a:solidFill>
                <a:srgbClr val="FFFFFF"/>
              </a:solidFill>
              <a:latin typeface="Poppins Bold"/>
              <a:ea typeface="Poppins Bold"/>
              <a:cs typeface="Poppins Bold"/>
              <a:sym typeface="Poppins Bold"/>
            </a:endParaRPr>
          </a:p>
        </p:txBody>
      </p:sp>
      <p:sp>
        <p:nvSpPr>
          <p:cNvPr id="14" name="TextBox 14"/>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a:stretch>
          </a:blipFill>
        </p:spPr>
      </p:sp>
      <p:sp>
        <p:nvSpPr>
          <p:cNvPr id="3" name="Freeform 3"/>
          <p:cNvSpPr/>
          <p:nvPr/>
        </p:nvSpPr>
        <p:spPr>
          <a:xfrm>
            <a:off x="821371" y="800581"/>
            <a:ext cx="727318" cy="427081"/>
          </a:xfrm>
          <a:custGeom>
            <a:avLst/>
            <a:gdLst/>
            <a:ahLst/>
            <a:cxnLst/>
            <a:rect l="l" t="t" r="r" b="b"/>
            <a:pathLst>
              <a:path w="727318" h="427081">
                <a:moveTo>
                  <a:pt x="0" y="0"/>
                </a:moveTo>
                <a:lnTo>
                  <a:pt x="727319" y="0"/>
                </a:lnTo>
                <a:lnTo>
                  <a:pt x="727319" y="427081"/>
                </a:lnTo>
                <a:lnTo>
                  <a:pt x="0" y="42708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548690" y="853995"/>
            <a:ext cx="16499797" cy="861635"/>
          </a:xfrm>
          <a:prstGeom prst="rect">
            <a:avLst/>
          </a:prstGeom>
        </p:spPr>
        <p:txBody>
          <a:bodyPr lIns="0" tIns="0" rIns="0" bIns="0" rtlCol="0" anchor="t">
            <a:spAutoFit/>
          </a:bodyPr>
          <a:lstStyle/>
          <a:p>
            <a:pPr algn="ctr">
              <a:lnSpc>
                <a:spcPts val="6570"/>
              </a:lnSpc>
            </a:pPr>
            <a:r>
              <a:rPr lang="en-US" sz="6441">
                <a:solidFill>
                  <a:srgbClr val="FFFFFF"/>
                </a:solidFill>
                <a:latin typeface="Anton"/>
                <a:ea typeface="Anton"/>
                <a:cs typeface="Anton"/>
                <a:sym typeface="Anton"/>
              </a:rPr>
              <a:t>INTRODUCTION AUX BASES DE DONNÉES SQL ET NOSQL</a:t>
            </a:r>
          </a:p>
        </p:txBody>
      </p:sp>
      <p:grpSp>
        <p:nvGrpSpPr>
          <p:cNvPr id="5" name="Group 5"/>
          <p:cNvGrpSpPr/>
          <p:nvPr/>
        </p:nvGrpSpPr>
        <p:grpSpPr>
          <a:xfrm>
            <a:off x="1973396" y="3301086"/>
            <a:ext cx="15285904" cy="3654701"/>
            <a:chOff x="0" y="0"/>
            <a:chExt cx="4025917" cy="962555"/>
          </a:xfrm>
        </p:grpSpPr>
        <p:sp>
          <p:nvSpPr>
            <p:cNvPr id="6" name="Freeform 6"/>
            <p:cNvSpPr/>
            <p:nvPr/>
          </p:nvSpPr>
          <p:spPr>
            <a:xfrm>
              <a:off x="0" y="0"/>
              <a:ext cx="4025917" cy="962555"/>
            </a:xfrm>
            <a:custGeom>
              <a:avLst/>
              <a:gdLst/>
              <a:ahLst/>
              <a:cxnLst/>
              <a:rect l="l" t="t" r="r" b="b"/>
              <a:pathLst>
                <a:path w="4025917" h="962555">
                  <a:moveTo>
                    <a:pt x="29376" y="0"/>
                  </a:moveTo>
                  <a:lnTo>
                    <a:pt x="3996542" y="0"/>
                  </a:lnTo>
                  <a:cubicBezTo>
                    <a:pt x="4004332" y="0"/>
                    <a:pt x="4011804" y="3095"/>
                    <a:pt x="4017313" y="8604"/>
                  </a:cubicBezTo>
                  <a:cubicBezTo>
                    <a:pt x="4022822" y="14113"/>
                    <a:pt x="4025917" y="21585"/>
                    <a:pt x="4025917" y="29376"/>
                  </a:cubicBezTo>
                  <a:lnTo>
                    <a:pt x="4025917" y="933179"/>
                  </a:lnTo>
                  <a:cubicBezTo>
                    <a:pt x="4025917" y="940970"/>
                    <a:pt x="4022822" y="948442"/>
                    <a:pt x="4017313" y="953951"/>
                  </a:cubicBezTo>
                  <a:cubicBezTo>
                    <a:pt x="4011804" y="959460"/>
                    <a:pt x="4004332" y="962555"/>
                    <a:pt x="3996542" y="962555"/>
                  </a:cubicBezTo>
                  <a:lnTo>
                    <a:pt x="29376" y="962555"/>
                  </a:lnTo>
                  <a:cubicBezTo>
                    <a:pt x="21585" y="962555"/>
                    <a:pt x="14113" y="959460"/>
                    <a:pt x="8604" y="953951"/>
                  </a:cubicBezTo>
                  <a:cubicBezTo>
                    <a:pt x="3095" y="948442"/>
                    <a:pt x="0" y="940970"/>
                    <a:pt x="0" y="933179"/>
                  </a:cubicBezTo>
                  <a:lnTo>
                    <a:pt x="0" y="29376"/>
                  </a:lnTo>
                  <a:cubicBezTo>
                    <a:pt x="0" y="21585"/>
                    <a:pt x="3095" y="14113"/>
                    <a:pt x="8604" y="8604"/>
                  </a:cubicBezTo>
                  <a:cubicBezTo>
                    <a:pt x="14113" y="3095"/>
                    <a:pt x="21585" y="0"/>
                    <a:pt x="29376"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7" name="TextBox 7"/>
            <p:cNvSpPr txBox="1"/>
            <p:nvPr/>
          </p:nvSpPr>
          <p:spPr>
            <a:xfrm>
              <a:off x="0" y="-66675"/>
              <a:ext cx="4025917" cy="1029230"/>
            </a:xfrm>
            <a:prstGeom prst="rect">
              <a:avLst/>
            </a:prstGeom>
          </p:spPr>
          <p:txBody>
            <a:bodyPr lIns="50800" tIns="50800" rIns="50800" bIns="50800" rtlCol="0" anchor="ctr"/>
            <a:lstStyle/>
            <a:p>
              <a:pPr algn="ctr">
                <a:lnSpc>
                  <a:spcPts val="3151"/>
                </a:lnSpc>
              </a:pPr>
              <a:endParaRPr/>
            </a:p>
          </p:txBody>
        </p:sp>
      </p:grpSp>
      <p:sp>
        <p:nvSpPr>
          <p:cNvPr id="8" name="TextBox 8"/>
          <p:cNvSpPr txBox="1"/>
          <p:nvPr/>
        </p:nvSpPr>
        <p:spPr>
          <a:xfrm>
            <a:off x="3173814" y="3550531"/>
            <a:ext cx="12885068" cy="3040380"/>
          </a:xfrm>
          <a:prstGeom prst="rect">
            <a:avLst/>
          </a:prstGeom>
        </p:spPr>
        <p:txBody>
          <a:bodyPr lIns="0" tIns="0" rIns="0" bIns="0" rtlCol="0" anchor="t">
            <a:spAutoFit/>
          </a:bodyPr>
          <a:lstStyle/>
          <a:p>
            <a:pPr marL="496566" lvl="1" indent="-248283" algn="ctr">
              <a:lnSpc>
                <a:spcPts val="3219"/>
              </a:lnSpc>
              <a:buFont typeface="Arial"/>
              <a:buChar char="•"/>
            </a:pPr>
            <a:r>
              <a:rPr lang="en-US" sz="2299">
                <a:solidFill>
                  <a:srgbClr val="FFFFFF"/>
                </a:solidFill>
                <a:latin typeface="Poppins"/>
                <a:ea typeface="Poppins"/>
                <a:cs typeface="Poppins"/>
                <a:sym typeface="Poppins"/>
              </a:rPr>
              <a:t>SQL : Bases de données relationnelles, utilisent des tables et des relations fixes, requêtes structurées (ex : MySQL, PostgreSQL).</a:t>
            </a:r>
          </a:p>
          <a:p>
            <a:pPr algn="ctr">
              <a:lnSpc>
                <a:spcPts val="3219"/>
              </a:lnSpc>
            </a:pPr>
            <a:endParaRPr lang="en-US" sz="2299">
              <a:solidFill>
                <a:srgbClr val="FFFFFF"/>
              </a:solidFill>
              <a:latin typeface="Poppins"/>
              <a:ea typeface="Poppins"/>
              <a:cs typeface="Poppins"/>
              <a:sym typeface="Poppins"/>
            </a:endParaRPr>
          </a:p>
          <a:p>
            <a:pPr marL="496566" lvl="1" indent="-248283" algn="ctr">
              <a:lnSpc>
                <a:spcPts val="3219"/>
              </a:lnSpc>
              <a:buFont typeface="Arial"/>
              <a:buChar char="•"/>
            </a:pPr>
            <a:r>
              <a:rPr lang="en-US" sz="2299">
                <a:solidFill>
                  <a:srgbClr val="FFFFFF"/>
                </a:solidFill>
                <a:latin typeface="Poppins"/>
                <a:ea typeface="Poppins"/>
                <a:cs typeface="Poppins"/>
                <a:sym typeface="Poppins"/>
              </a:rPr>
              <a:t>NoSQL : Bases de données non-relationnelles, flexibilité dans le schéma, adaptées aux données volumineuses et non structurées (ex : MongoDB, Cassandra).</a:t>
            </a:r>
          </a:p>
          <a:p>
            <a:pPr algn="ctr">
              <a:lnSpc>
                <a:spcPts val="3219"/>
              </a:lnSpc>
            </a:pPr>
            <a:endParaRPr lang="en-US" sz="2299">
              <a:solidFill>
                <a:srgbClr val="FFFFFF"/>
              </a:solidFill>
              <a:latin typeface="Poppins"/>
              <a:ea typeface="Poppins"/>
              <a:cs typeface="Poppins"/>
              <a:sym typeface="Poppins"/>
            </a:endParaRPr>
          </a:p>
          <a:p>
            <a:pPr marL="496566" lvl="1" indent="-248283" algn="ctr">
              <a:lnSpc>
                <a:spcPts val="3219"/>
              </a:lnSpc>
              <a:spcBef>
                <a:spcPct val="0"/>
              </a:spcBef>
              <a:buFont typeface="Arial"/>
              <a:buChar char="•"/>
            </a:pPr>
            <a:r>
              <a:rPr lang="en-US" sz="2299">
                <a:solidFill>
                  <a:srgbClr val="FFFFFF"/>
                </a:solidFill>
                <a:latin typeface="Poppins"/>
                <a:ea typeface="Poppins"/>
                <a:cs typeface="Poppins"/>
                <a:sym typeface="Poppins"/>
              </a:rPr>
              <a:t>Pourquoi cette comparaison ? : Bases adaptées à différents types d’applications.</a:t>
            </a:r>
          </a:p>
          <a:p>
            <a:pPr algn="ctr">
              <a:lnSpc>
                <a:spcPts val="1820"/>
              </a:lnSpc>
              <a:spcBef>
                <a:spcPct val="0"/>
              </a:spcBef>
            </a:pPr>
            <a:endParaRPr lang="en-US" sz="2299">
              <a:solidFill>
                <a:srgbClr val="FFFFFF"/>
              </a:solidFill>
              <a:latin typeface="Poppins"/>
              <a:ea typeface="Poppins"/>
              <a:cs typeface="Poppins"/>
              <a:sym typeface="Poppins"/>
            </a:endParaRPr>
          </a:p>
        </p:txBody>
      </p:sp>
      <p:sp>
        <p:nvSpPr>
          <p:cNvPr id="9" name="Freeform 9"/>
          <p:cNvSpPr/>
          <p:nvPr/>
        </p:nvSpPr>
        <p:spPr>
          <a:xfrm rot="-6315980">
            <a:off x="13716412" y="5143500"/>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5"/>
            <a:stretch>
              <a:fillRect/>
            </a:stretch>
          </a:blipFill>
        </p:spPr>
      </p:sp>
      <p:sp>
        <p:nvSpPr>
          <p:cNvPr id="10" name="Freeform 10"/>
          <p:cNvSpPr/>
          <p:nvPr/>
        </p:nvSpPr>
        <p:spPr>
          <a:xfrm>
            <a:off x="-6861768" y="-1638689"/>
            <a:ext cx="15780936" cy="8229600"/>
          </a:xfrm>
          <a:custGeom>
            <a:avLst/>
            <a:gdLst/>
            <a:ahLst/>
            <a:cxnLst/>
            <a:rect l="l" t="t" r="r" b="b"/>
            <a:pathLst>
              <a:path w="15780936" h="8229600">
                <a:moveTo>
                  <a:pt x="0" y="0"/>
                </a:moveTo>
                <a:lnTo>
                  <a:pt x="15780936" y="0"/>
                </a:lnTo>
                <a:lnTo>
                  <a:pt x="15780936" y="8229600"/>
                </a:lnTo>
                <a:lnTo>
                  <a:pt x="0" y="8229600"/>
                </a:lnTo>
                <a:lnTo>
                  <a:pt x="0" y="0"/>
                </a:lnTo>
                <a:close/>
              </a:path>
            </a:pathLst>
          </a:custGeom>
          <a:blipFill>
            <a:blip r:embed="rId6"/>
            <a:stretch>
              <a:fillRect/>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grpSp>
        <p:nvGrpSpPr>
          <p:cNvPr id="2" name="Group 2"/>
          <p:cNvGrpSpPr/>
          <p:nvPr/>
        </p:nvGrpSpPr>
        <p:grpSpPr>
          <a:xfrm>
            <a:off x="6955138" y="-809722"/>
            <a:ext cx="12352575" cy="11906444"/>
            <a:chOff x="0" y="0"/>
            <a:chExt cx="725420" cy="699220"/>
          </a:xfrm>
        </p:grpSpPr>
        <p:sp>
          <p:nvSpPr>
            <p:cNvPr id="3" name="Freeform 3"/>
            <p:cNvSpPr/>
            <p:nvPr/>
          </p:nvSpPr>
          <p:spPr>
            <a:xfrm flipH="1">
              <a:off x="0" y="0"/>
              <a:ext cx="725420" cy="699220"/>
            </a:xfrm>
            <a:custGeom>
              <a:avLst/>
              <a:gdLst/>
              <a:ahLst/>
              <a:cxnLst/>
              <a:rect l="l" t="t" r="r" b="b"/>
              <a:pathLst>
                <a:path w="725420" h="699220">
                  <a:moveTo>
                    <a:pt x="725420" y="0"/>
                  </a:moveTo>
                  <a:lnTo>
                    <a:pt x="0" y="0"/>
                  </a:lnTo>
                  <a:lnTo>
                    <a:pt x="0" y="699220"/>
                  </a:lnTo>
                  <a:lnTo>
                    <a:pt x="725420" y="699220"/>
                  </a:lnTo>
                  <a:close/>
                </a:path>
              </a:pathLst>
            </a:custGeom>
            <a:blipFill>
              <a:blip r:embed="rId2"/>
              <a:stretch>
                <a:fillRect l="-73302" t="-567" b="-567"/>
              </a:stretch>
            </a:blipFill>
          </p:spPr>
        </p:sp>
      </p:grpSp>
      <p:sp>
        <p:nvSpPr>
          <p:cNvPr id="4" name="TextBox 4"/>
          <p:cNvSpPr txBox="1"/>
          <p:nvPr/>
        </p:nvSpPr>
        <p:spPr>
          <a:xfrm>
            <a:off x="14994585" y="2204778"/>
            <a:ext cx="1916881" cy="409541"/>
          </a:xfrm>
          <a:prstGeom prst="rect">
            <a:avLst/>
          </a:prstGeom>
        </p:spPr>
        <p:txBody>
          <a:bodyPr lIns="0" tIns="0" rIns="0" bIns="0" rtlCol="0" anchor="t">
            <a:spAutoFit/>
          </a:bodyPr>
          <a:lstStyle/>
          <a:p>
            <a:pPr marL="0" lvl="0" indent="0" algn="ctr">
              <a:lnSpc>
                <a:spcPts val="3151"/>
              </a:lnSpc>
              <a:spcBef>
                <a:spcPct val="0"/>
              </a:spcBef>
            </a:pPr>
            <a:r>
              <a:rPr lang="en-US" sz="2251" b="1">
                <a:solidFill>
                  <a:srgbClr val="FFFFFF"/>
                </a:solidFill>
                <a:latin typeface="Poppins Bold"/>
                <a:ea typeface="Poppins Bold"/>
                <a:cs typeface="Poppins Bold"/>
                <a:sym typeface="Poppins Bold"/>
              </a:rPr>
              <a:t>CONTENT</a:t>
            </a:r>
          </a:p>
        </p:txBody>
      </p:sp>
      <p:grpSp>
        <p:nvGrpSpPr>
          <p:cNvPr id="5" name="Group 5"/>
          <p:cNvGrpSpPr/>
          <p:nvPr/>
        </p:nvGrpSpPr>
        <p:grpSpPr>
          <a:xfrm>
            <a:off x="1684653" y="4700250"/>
            <a:ext cx="8169644" cy="2963942"/>
            <a:chOff x="0" y="0"/>
            <a:chExt cx="2151676" cy="780627"/>
          </a:xfrm>
        </p:grpSpPr>
        <p:sp>
          <p:nvSpPr>
            <p:cNvPr id="6" name="Freeform 6"/>
            <p:cNvSpPr/>
            <p:nvPr/>
          </p:nvSpPr>
          <p:spPr>
            <a:xfrm>
              <a:off x="0" y="0"/>
              <a:ext cx="2151676" cy="780627"/>
            </a:xfrm>
            <a:custGeom>
              <a:avLst/>
              <a:gdLst/>
              <a:ahLst/>
              <a:cxnLst/>
              <a:rect l="l" t="t" r="r" b="b"/>
              <a:pathLst>
                <a:path w="2151676" h="780627">
                  <a:moveTo>
                    <a:pt x="54963" y="0"/>
                  </a:moveTo>
                  <a:lnTo>
                    <a:pt x="2096713" y="0"/>
                  </a:lnTo>
                  <a:cubicBezTo>
                    <a:pt x="2127068" y="0"/>
                    <a:pt x="2151676" y="24608"/>
                    <a:pt x="2151676" y="54963"/>
                  </a:cubicBezTo>
                  <a:lnTo>
                    <a:pt x="2151676" y="725663"/>
                  </a:lnTo>
                  <a:cubicBezTo>
                    <a:pt x="2151676" y="756019"/>
                    <a:pt x="2127068" y="780627"/>
                    <a:pt x="2096713" y="780627"/>
                  </a:cubicBezTo>
                  <a:lnTo>
                    <a:pt x="54963" y="780627"/>
                  </a:lnTo>
                  <a:cubicBezTo>
                    <a:pt x="24608" y="780627"/>
                    <a:pt x="0" y="756019"/>
                    <a:pt x="0" y="725663"/>
                  </a:cubicBezTo>
                  <a:lnTo>
                    <a:pt x="0" y="54963"/>
                  </a:lnTo>
                  <a:cubicBezTo>
                    <a:pt x="0" y="24608"/>
                    <a:pt x="24608" y="0"/>
                    <a:pt x="54963"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7" name="TextBox 7"/>
            <p:cNvSpPr txBox="1"/>
            <p:nvPr/>
          </p:nvSpPr>
          <p:spPr>
            <a:xfrm>
              <a:off x="0" y="-66675"/>
              <a:ext cx="2151676" cy="847302"/>
            </a:xfrm>
            <a:prstGeom prst="rect">
              <a:avLst/>
            </a:prstGeom>
          </p:spPr>
          <p:txBody>
            <a:bodyPr lIns="50800" tIns="50800" rIns="50800" bIns="50800" rtlCol="0" anchor="ctr"/>
            <a:lstStyle/>
            <a:p>
              <a:pPr algn="ctr">
                <a:lnSpc>
                  <a:spcPts val="3151"/>
                </a:lnSpc>
              </a:pPr>
              <a:endParaRPr/>
            </a:p>
          </p:txBody>
        </p:sp>
      </p:grpSp>
      <p:sp>
        <p:nvSpPr>
          <p:cNvPr id="8" name="TextBox 8"/>
          <p:cNvSpPr txBox="1"/>
          <p:nvPr/>
        </p:nvSpPr>
        <p:spPr>
          <a:xfrm>
            <a:off x="1028700" y="857128"/>
            <a:ext cx="10800835" cy="1101481"/>
          </a:xfrm>
          <a:prstGeom prst="rect">
            <a:avLst/>
          </a:prstGeom>
        </p:spPr>
        <p:txBody>
          <a:bodyPr lIns="0" tIns="0" rIns="0" bIns="0" rtlCol="0" anchor="t">
            <a:spAutoFit/>
          </a:bodyPr>
          <a:lstStyle/>
          <a:p>
            <a:pPr algn="l">
              <a:lnSpc>
                <a:spcPts val="8347"/>
              </a:lnSpc>
            </a:pPr>
            <a:r>
              <a:rPr lang="en-US" sz="8183">
                <a:solidFill>
                  <a:srgbClr val="FFFFFF"/>
                </a:solidFill>
                <a:latin typeface="Anton"/>
                <a:ea typeface="Anton"/>
                <a:cs typeface="Anton"/>
                <a:sym typeface="Anton"/>
              </a:rPr>
              <a:t>CRITÈRES DE COMPARAISON</a:t>
            </a:r>
          </a:p>
        </p:txBody>
      </p:sp>
      <p:sp>
        <p:nvSpPr>
          <p:cNvPr id="9" name="TextBox 9"/>
          <p:cNvSpPr txBox="1"/>
          <p:nvPr/>
        </p:nvSpPr>
        <p:spPr>
          <a:xfrm>
            <a:off x="2580151" y="5083671"/>
            <a:ext cx="6849599" cy="2458720"/>
          </a:xfrm>
          <a:prstGeom prst="rect">
            <a:avLst/>
          </a:prstGeom>
        </p:spPr>
        <p:txBody>
          <a:bodyPr lIns="0" tIns="0" rIns="0" bIns="0" rtlCol="0" anchor="t">
            <a:spAutoFit/>
          </a:bodyPr>
          <a:lstStyle/>
          <a:p>
            <a:pPr marL="518155" lvl="1" indent="-259078" algn="just">
              <a:lnSpc>
                <a:spcPts val="3359"/>
              </a:lnSpc>
              <a:buFont typeface="Arial"/>
              <a:buChar char="•"/>
            </a:pPr>
            <a:r>
              <a:rPr lang="en-US" sz="2399">
                <a:solidFill>
                  <a:srgbClr val="FFFFFF"/>
                </a:solidFill>
                <a:latin typeface="Poppins"/>
                <a:ea typeface="Poppins"/>
                <a:cs typeface="Poppins"/>
                <a:sym typeface="Poppins"/>
              </a:rPr>
              <a:t>Structure et intégrité des données</a:t>
            </a:r>
          </a:p>
          <a:p>
            <a:pPr marL="518155" lvl="1" indent="-259078" algn="just">
              <a:lnSpc>
                <a:spcPts val="3359"/>
              </a:lnSpc>
              <a:buFont typeface="Arial"/>
              <a:buChar char="•"/>
            </a:pPr>
            <a:r>
              <a:rPr lang="en-US" sz="2399">
                <a:solidFill>
                  <a:srgbClr val="FFFFFF"/>
                </a:solidFill>
                <a:latin typeface="Poppins"/>
                <a:ea typeface="Poppins"/>
                <a:cs typeface="Poppins"/>
                <a:sym typeface="Poppins"/>
              </a:rPr>
              <a:t>Scalabilité et performance</a:t>
            </a:r>
          </a:p>
          <a:p>
            <a:pPr marL="518155" lvl="1" indent="-259078" algn="just">
              <a:lnSpc>
                <a:spcPts val="3359"/>
              </a:lnSpc>
              <a:buFont typeface="Arial"/>
              <a:buChar char="•"/>
            </a:pPr>
            <a:r>
              <a:rPr lang="en-US" sz="2399">
                <a:solidFill>
                  <a:srgbClr val="FFFFFF"/>
                </a:solidFill>
                <a:latin typeface="Poppins"/>
                <a:ea typeface="Poppins"/>
                <a:cs typeface="Poppins"/>
                <a:sym typeface="Poppins"/>
              </a:rPr>
              <a:t>Flexibilité du schéma</a:t>
            </a:r>
          </a:p>
          <a:p>
            <a:pPr marL="518155" lvl="1" indent="-259078" algn="just">
              <a:lnSpc>
                <a:spcPts val="3359"/>
              </a:lnSpc>
              <a:buFont typeface="Arial"/>
              <a:buChar char="•"/>
            </a:pPr>
            <a:r>
              <a:rPr lang="en-US" sz="2399">
                <a:solidFill>
                  <a:srgbClr val="FFFFFF"/>
                </a:solidFill>
                <a:latin typeface="Poppins"/>
                <a:ea typeface="Poppins"/>
                <a:cs typeface="Poppins"/>
                <a:sym typeface="Poppins"/>
              </a:rPr>
              <a:t>Complexité des requêtes</a:t>
            </a:r>
          </a:p>
          <a:p>
            <a:pPr marL="518155" lvl="1" indent="-259078" algn="just">
              <a:lnSpc>
                <a:spcPts val="3359"/>
              </a:lnSpc>
              <a:buFont typeface="Arial"/>
              <a:buChar char="•"/>
            </a:pPr>
            <a:r>
              <a:rPr lang="en-US" sz="2399">
                <a:solidFill>
                  <a:srgbClr val="FFFFFF"/>
                </a:solidFill>
                <a:latin typeface="Poppins"/>
                <a:ea typeface="Poppins"/>
                <a:cs typeface="Poppins"/>
                <a:sym typeface="Poppins"/>
              </a:rPr>
              <a:t>Cohérence des données</a:t>
            </a:r>
          </a:p>
          <a:p>
            <a:pPr algn="just">
              <a:lnSpc>
                <a:spcPts val="2799"/>
              </a:lnSpc>
              <a:spcBef>
                <a:spcPct val="0"/>
              </a:spcBef>
            </a:pPr>
            <a:endParaRPr lang="en-US" sz="2399">
              <a:solidFill>
                <a:srgbClr val="FFFFFF"/>
              </a:solidFill>
              <a:latin typeface="Poppins"/>
              <a:ea typeface="Poppins"/>
              <a:cs typeface="Poppins"/>
              <a:sym typeface="Poppins"/>
            </a:endParaRPr>
          </a:p>
        </p:txBody>
      </p:sp>
      <p:sp>
        <p:nvSpPr>
          <p:cNvPr id="10" name="Freeform 10"/>
          <p:cNvSpPr/>
          <p:nvPr/>
        </p:nvSpPr>
        <p:spPr>
          <a:xfrm rot="7346729">
            <a:off x="8435833" y="2836764"/>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3"/>
            <a:stretch>
              <a:fillRect/>
            </a:stretch>
          </a:blipFill>
        </p:spPr>
      </p:sp>
      <p:sp>
        <p:nvSpPr>
          <p:cNvPr id="11" name="Freeform 11"/>
          <p:cNvSpPr/>
          <p:nvPr/>
        </p:nvSpPr>
        <p:spPr>
          <a:xfrm>
            <a:off x="-6633236" y="6165383"/>
            <a:ext cx="15780936" cy="8229600"/>
          </a:xfrm>
          <a:custGeom>
            <a:avLst/>
            <a:gdLst/>
            <a:ahLst/>
            <a:cxnLst/>
            <a:rect l="l" t="t" r="r" b="b"/>
            <a:pathLst>
              <a:path w="15780936" h="8229600">
                <a:moveTo>
                  <a:pt x="0" y="0"/>
                </a:moveTo>
                <a:lnTo>
                  <a:pt x="15780937" y="0"/>
                </a:lnTo>
                <a:lnTo>
                  <a:pt x="15780937" y="8229600"/>
                </a:lnTo>
                <a:lnTo>
                  <a:pt x="0" y="8229600"/>
                </a:lnTo>
                <a:lnTo>
                  <a:pt x="0" y="0"/>
                </a:lnTo>
                <a:close/>
              </a:path>
            </a:pathLst>
          </a:custGeom>
          <a:blipFill>
            <a:blip r:embed="rId4"/>
            <a:stretch>
              <a:fillRect/>
            </a:stretch>
          </a:blipFill>
        </p:spPr>
      </p:sp>
      <p:sp>
        <p:nvSpPr>
          <p:cNvPr id="12" name="TextBox 12"/>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grpSp>
        <p:nvGrpSpPr>
          <p:cNvPr id="2" name="Group 2"/>
          <p:cNvGrpSpPr/>
          <p:nvPr/>
        </p:nvGrpSpPr>
        <p:grpSpPr>
          <a:xfrm>
            <a:off x="12011963" y="2694143"/>
            <a:ext cx="6153087" cy="5156926"/>
            <a:chOff x="0" y="0"/>
            <a:chExt cx="1620566" cy="1358203"/>
          </a:xfrm>
        </p:grpSpPr>
        <p:sp>
          <p:nvSpPr>
            <p:cNvPr id="3" name="Freeform 3"/>
            <p:cNvSpPr/>
            <p:nvPr/>
          </p:nvSpPr>
          <p:spPr>
            <a:xfrm>
              <a:off x="0" y="0"/>
              <a:ext cx="1620566" cy="1358203"/>
            </a:xfrm>
            <a:custGeom>
              <a:avLst/>
              <a:gdLst/>
              <a:ahLst/>
              <a:cxnLst/>
              <a:rect l="l" t="t" r="r" b="b"/>
              <a:pathLst>
                <a:path w="1620566" h="1358203">
                  <a:moveTo>
                    <a:pt x="72977" y="0"/>
                  </a:moveTo>
                  <a:lnTo>
                    <a:pt x="1547590" y="0"/>
                  </a:lnTo>
                  <a:cubicBezTo>
                    <a:pt x="1566944" y="0"/>
                    <a:pt x="1585506" y="7689"/>
                    <a:pt x="1599192" y="21374"/>
                  </a:cubicBezTo>
                  <a:cubicBezTo>
                    <a:pt x="1612878" y="35060"/>
                    <a:pt x="1620566" y="53622"/>
                    <a:pt x="1620566" y="72977"/>
                  </a:cubicBezTo>
                  <a:lnTo>
                    <a:pt x="1620566" y="1285226"/>
                  </a:lnTo>
                  <a:cubicBezTo>
                    <a:pt x="1620566" y="1304581"/>
                    <a:pt x="1612878" y="1323143"/>
                    <a:pt x="1599192" y="1336828"/>
                  </a:cubicBezTo>
                  <a:cubicBezTo>
                    <a:pt x="1585506" y="1350514"/>
                    <a:pt x="1566944" y="1358203"/>
                    <a:pt x="1547590" y="1358203"/>
                  </a:cubicBezTo>
                  <a:lnTo>
                    <a:pt x="72977" y="1358203"/>
                  </a:lnTo>
                  <a:cubicBezTo>
                    <a:pt x="53622" y="1358203"/>
                    <a:pt x="35060" y="1350514"/>
                    <a:pt x="21374" y="1336828"/>
                  </a:cubicBezTo>
                  <a:cubicBezTo>
                    <a:pt x="7689" y="1323143"/>
                    <a:pt x="0" y="1304581"/>
                    <a:pt x="0" y="1285226"/>
                  </a:cubicBezTo>
                  <a:lnTo>
                    <a:pt x="0" y="72977"/>
                  </a:lnTo>
                  <a:cubicBezTo>
                    <a:pt x="0" y="53622"/>
                    <a:pt x="7689" y="35060"/>
                    <a:pt x="21374" y="21374"/>
                  </a:cubicBezTo>
                  <a:cubicBezTo>
                    <a:pt x="35060" y="7689"/>
                    <a:pt x="53622" y="0"/>
                    <a:pt x="72977"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4" name="TextBox 4"/>
            <p:cNvSpPr txBox="1"/>
            <p:nvPr/>
          </p:nvSpPr>
          <p:spPr>
            <a:xfrm>
              <a:off x="0" y="-66675"/>
              <a:ext cx="1620566" cy="1424878"/>
            </a:xfrm>
            <a:prstGeom prst="rect">
              <a:avLst/>
            </a:prstGeom>
          </p:spPr>
          <p:txBody>
            <a:bodyPr lIns="50800" tIns="50800" rIns="50800" bIns="50800" rtlCol="0" anchor="ctr"/>
            <a:lstStyle/>
            <a:p>
              <a:pPr algn="ctr">
                <a:lnSpc>
                  <a:spcPts val="3151"/>
                </a:lnSpc>
              </a:pPr>
              <a:endParaRPr/>
            </a:p>
          </p:txBody>
        </p:sp>
      </p:grpSp>
      <p:sp>
        <p:nvSpPr>
          <p:cNvPr id="5" name="TextBox 5"/>
          <p:cNvSpPr txBox="1"/>
          <p:nvPr/>
        </p:nvSpPr>
        <p:spPr>
          <a:xfrm>
            <a:off x="295786" y="714749"/>
            <a:ext cx="15447273" cy="723153"/>
          </a:xfrm>
          <a:prstGeom prst="rect">
            <a:avLst/>
          </a:prstGeom>
        </p:spPr>
        <p:txBody>
          <a:bodyPr lIns="0" tIns="0" rIns="0" bIns="0" rtlCol="0" anchor="t">
            <a:spAutoFit/>
          </a:bodyPr>
          <a:lstStyle/>
          <a:p>
            <a:pPr algn="l">
              <a:lnSpc>
                <a:spcPts val="5491"/>
              </a:lnSpc>
            </a:pPr>
            <a:r>
              <a:rPr lang="en-US" sz="5383">
                <a:solidFill>
                  <a:srgbClr val="FFFFFF"/>
                </a:solidFill>
                <a:latin typeface="Anton"/>
                <a:ea typeface="Anton"/>
                <a:cs typeface="Anton"/>
                <a:sym typeface="Anton"/>
              </a:rPr>
              <a:t> COMPARAISON DES CRITÈRES CLÉS (DIAGRAMME EN BARRES)</a:t>
            </a:r>
          </a:p>
        </p:txBody>
      </p:sp>
      <p:sp>
        <p:nvSpPr>
          <p:cNvPr id="6" name="TextBox 6"/>
          <p:cNvSpPr txBox="1"/>
          <p:nvPr/>
        </p:nvSpPr>
        <p:spPr>
          <a:xfrm>
            <a:off x="12332059" y="3144606"/>
            <a:ext cx="5535519" cy="4097563"/>
          </a:xfrm>
          <a:prstGeom prst="rect">
            <a:avLst/>
          </a:prstGeom>
        </p:spPr>
        <p:txBody>
          <a:bodyPr lIns="0" tIns="0" rIns="0" bIns="0" rtlCol="0" anchor="t">
            <a:spAutoFit/>
          </a:bodyPr>
          <a:lstStyle/>
          <a:p>
            <a:pPr algn="just">
              <a:lnSpc>
                <a:spcPts val="2956"/>
              </a:lnSpc>
            </a:pPr>
            <a:endParaRPr/>
          </a:p>
          <a:p>
            <a:pPr algn="just">
              <a:lnSpc>
                <a:spcPts val="2956"/>
              </a:lnSpc>
            </a:pPr>
            <a:r>
              <a:rPr lang="en-US" sz="2112">
                <a:solidFill>
                  <a:srgbClr val="FFFFFF"/>
                </a:solidFill>
                <a:latin typeface="Poppins"/>
                <a:ea typeface="Poppins"/>
                <a:cs typeface="Poppins"/>
                <a:sym typeface="Poppins"/>
              </a:rPr>
              <a:t>SQL (en bleu) et NoSQL (en orange) sont comparés sur quatre critères principaux : scalabilité, flexibilité du schéma, requêtes complexes, et volume de données. NoSQL excelle en scalabilité et flexibilité, tandis que SQL est meilleur pour les requêtes complexes. Les deux technologies sont similaires en termes de gestion du volume de données.</a:t>
            </a:r>
          </a:p>
          <a:p>
            <a:pPr algn="just">
              <a:lnSpc>
                <a:spcPts val="2956"/>
              </a:lnSpc>
              <a:spcBef>
                <a:spcPct val="0"/>
              </a:spcBef>
            </a:pPr>
            <a:endParaRPr lang="en-US" sz="2112">
              <a:solidFill>
                <a:srgbClr val="FFFFFF"/>
              </a:solidFill>
              <a:latin typeface="Poppins"/>
              <a:ea typeface="Poppins"/>
              <a:cs typeface="Poppins"/>
              <a:sym typeface="Poppins"/>
            </a:endParaRPr>
          </a:p>
        </p:txBody>
      </p:sp>
      <p:sp>
        <p:nvSpPr>
          <p:cNvPr id="7" name="Freeform 7"/>
          <p:cNvSpPr/>
          <p:nvPr/>
        </p:nvSpPr>
        <p:spPr>
          <a:xfrm>
            <a:off x="-6633236" y="6165383"/>
            <a:ext cx="15780936" cy="8229600"/>
          </a:xfrm>
          <a:custGeom>
            <a:avLst/>
            <a:gdLst/>
            <a:ahLst/>
            <a:cxnLst/>
            <a:rect l="l" t="t" r="r" b="b"/>
            <a:pathLst>
              <a:path w="15780936" h="8229600">
                <a:moveTo>
                  <a:pt x="0" y="0"/>
                </a:moveTo>
                <a:lnTo>
                  <a:pt x="15780937" y="0"/>
                </a:lnTo>
                <a:lnTo>
                  <a:pt x="15780937" y="8229600"/>
                </a:lnTo>
                <a:lnTo>
                  <a:pt x="0" y="8229600"/>
                </a:lnTo>
                <a:lnTo>
                  <a:pt x="0" y="0"/>
                </a:lnTo>
                <a:close/>
              </a:path>
            </a:pathLst>
          </a:custGeom>
          <a:blipFill>
            <a:blip r:embed="rId2"/>
            <a:stretch>
              <a:fillRect/>
            </a:stretch>
          </a:blipFill>
        </p:spPr>
      </p:sp>
      <p:sp>
        <p:nvSpPr>
          <p:cNvPr id="8" name="Freeform 8"/>
          <p:cNvSpPr/>
          <p:nvPr/>
        </p:nvSpPr>
        <p:spPr>
          <a:xfrm rot="2941036">
            <a:off x="14433292" y="759048"/>
            <a:ext cx="2548684" cy="2729514"/>
          </a:xfrm>
          <a:custGeom>
            <a:avLst/>
            <a:gdLst/>
            <a:ahLst/>
            <a:cxnLst/>
            <a:rect l="l" t="t" r="r" b="b"/>
            <a:pathLst>
              <a:path w="2548684" h="2729514">
                <a:moveTo>
                  <a:pt x="0" y="0"/>
                </a:moveTo>
                <a:lnTo>
                  <a:pt x="2548684" y="0"/>
                </a:lnTo>
                <a:lnTo>
                  <a:pt x="2548684" y="2729514"/>
                </a:lnTo>
                <a:lnTo>
                  <a:pt x="0" y="2729514"/>
                </a:lnTo>
                <a:lnTo>
                  <a:pt x="0" y="0"/>
                </a:lnTo>
                <a:close/>
              </a:path>
            </a:pathLst>
          </a:custGeom>
          <a:blipFill>
            <a:blip r:embed="rId3"/>
            <a:stretch>
              <a:fillRect/>
            </a:stretch>
          </a:blipFill>
        </p:spPr>
      </p:sp>
      <p:sp>
        <p:nvSpPr>
          <p:cNvPr id="9" name="Freeform 9"/>
          <p:cNvSpPr/>
          <p:nvPr/>
        </p:nvSpPr>
        <p:spPr>
          <a:xfrm>
            <a:off x="327785" y="1599221"/>
            <a:ext cx="11415878" cy="6251848"/>
          </a:xfrm>
          <a:custGeom>
            <a:avLst/>
            <a:gdLst/>
            <a:ahLst/>
            <a:cxnLst/>
            <a:rect l="l" t="t" r="r" b="b"/>
            <a:pathLst>
              <a:path w="11415878" h="6251848">
                <a:moveTo>
                  <a:pt x="0" y="0"/>
                </a:moveTo>
                <a:lnTo>
                  <a:pt x="11415878" y="0"/>
                </a:lnTo>
                <a:lnTo>
                  <a:pt x="11415878" y="6251848"/>
                </a:lnTo>
                <a:lnTo>
                  <a:pt x="0" y="6251848"/>
                </a:lnTo>
                <a:lnTo>
                  <a:pt x="0" y="0"/>
                </a:lnTo>
                <a:close/>
              </a:path>
            </a:pathLst>
          </a:custGeom>
          <a:blipFill>
            <a:blip r:embed="rId4"/>
            <a:stretch>
              <a:fillRect r="-447" b="-5006"/>
            </a:stretch>
          </a:blipFill>
        </p:spPr>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23651" r="-23651" b="-30935"/>
            </a:stretch>
          </a:blipFill>
        </p:spPr>
      </p:sp>
      <p:sp>
        <p:nvSpPr>
          <p:cNvPr id="3" name="TextBox 3"/>
          <p:cNvSpPr txBox="1"/>
          <p:nvPr/>
        </p:nvSpPr>
        <p:spPr>
          <a:xfrm>
            <a:off x="1831306" y="314679"/>
            <a:ext cx="14625388" cy="917736"/>
          </a:xfrm>
          <a:prstGeom prst="rect">
            <a:avLst/>
          </a:prstGeom>
        </p:spPr>
        <p:txBody>
          <a:bodyPr lIns="0" tIns="0" rIns="0" bIns="0" rtlCol="0" anchor="t">
            <a:spAutoFit/>
          </a:bodyPr>
          <a:lstStyle/>
          <a:p>
            <a:pPr algn="ctr">
              <a:lnSpc>
                <a:spcPts val="6948"/>
              </a:lnSpc>
            </a:pPr>
            <a:r>
              <a:rPr lang="en-US" sz="6812">
                <a:solidFill>
                  <a:srgbClr val="FFFFFF"/>
                </a:solidFill>
                <a:latin typeface="Anton"/>
                <a:ea typeface="Anton"/>
                <a:cs typeface="Anton"/>
                <a:sym typeface="Anton"/>
              </a:rPr>
              <a:t> ARCHITECTURE DES DONNÉES : SQL VS NOSQL</a:t>
            </a:r>
          </a:p>
        </p:txBody>
      </p:sp>
      <p:grpSp>
        <p:nvGrpSpPr>
          <p:cNvPr id="4" name="Group 4"/>
          <p:cNvGrpSpPr/>
          <p:nvPr/>
        </p:nvGrpSpPr>
        <p:grpSpPr>
          <a:xfrm>
            <a:off x="12184404" y="2819036"/>
            <a:ext cx="4751595" cy="6673836"/>
            <a:chOff x="0" y="0"/>
            <a:chExt cx="1343992" cy="1887700"/>
          </a:xfrm>
        </p:grpSpPr>
        <p:sp>
          <p:nvSpPr>
            <p:cNvPr id="5" name="Freeform 5"/>
            <p:cNvSpPr/>
            <p:nvPr/>
          </p:nvSpPr>
          <p:spPr>
            <a:xfrm>
              <a:off x="0" y="0"/>
              <a:ext cx="1343992" cy="1887700"/>
            </a:xfrm>
            <a:custGeom>
              <a:avLst/>
              <a:gdLst/>
              <a:ahLst/>
              <a:cxnLst/>
              <a:rect l="l" t="t" r="r" b="b"/>
              <a:pathLst>
                <a:path w="1343992" h="1887700">
                  <a:moveTo>
                    <a:pt x="94501" y="0"/>
                  </a:moveTo>
                  <a:lnTo>
                    <a:pt x="1249491" y="0"/>
                  </a:lnTo>
                  <a:cubicBezTo>
                    <a:pt x="1274554" y="0"/>
                    <a:pt x="1298591" y="9956"/>
                    <a:pt x="1316314" y="27679"/>
                  </a:cubicBezTo>
                  <a:cubicBezTo>
                    <a:pt x="1334036" y="45401"/>
                    <a:pt x="1343992" y="69438"/>
                    <a:pt x="1343992" y="94501"/>
                  </a:cubicBezTo>
                  <a:lnTo>
                    <a:pt x="1343992" y="1793198"/>
                  </a:lnTo>
                  <a:cubicBezTo>
                    <a:pt x="1343992" y="1818262"/>
                    <a:pt x="1334036" y="1842299"/>
                    <a:pt x="1316314" y="1860021"/>
                  </a:cubicBezTo>
                  <a:cubicBezTo>
                    <a:pt x="1298591" y="1877743"/>
                    <a:pt x="1274554" y="1887700"/>
                    <a:pt x="1249491" y="1887700"/>
                  </a:cubicBezTo>
                  <a:lnTo>
                    <a:pt x="94501" y="1887700"/>
                  </a:lnTo>
                  <a:cubicBezTo>
                    <a:pt x="69438" y="1887700"/>
                    <a:pt x="45401" y="1877743"/>
                    <a:pt x="27679" y="1860021"/>
                  </a:cubicBezTo>
                  <a:cubicBezTo>
                    <a:pt x="9956" y="1842299"/>
                    <a:pt x="0" y="1818262"/>
                    <a:pt x="0" y="1793198"/>
                  </a:cubicBezTo>
                  <a:lnTo>
                    <a:pt x="0" y="94501"/>
                  </a:lnTo>
                  <a:cubicBezTo>
                    <a:pt x="0" y="69438"/>
                    <a:pt x="9956" y="45401"/>
                    <a:pt x="27679" y="27679"/>
                  </a:cubicBezTo>
                  <a:cubicBezTo>
                    <a:pt x="45401" y="9956"/>
                    <a:pt x="69438" y="0"/>
                    <a:pt x="94501" y="0"/>
                  </a:cubicBezTo>
                  <a:close/>
                </a:path>
              </a:pathLst>
            </a:custGeom>
            <a:gradFill rotWithShape="1">
              <a:gsLst>
                <a:gs pos="0">
                  <a:srgbClr val="FFFFFF">
                    <a:alpha val="35000"/>
                  </a:srgbClr>
                </a:gs>
                <a:gs pos="100000">
                  <a:srgbClr val="191919">
                    <a:alpha val="95000"/>
                  </a:srgbClr>
                </a:gs>
              </a:gsLst>
              <a:lin ang="5400000"/>
            </a:gradFill>
            <a:ln cap="rnd">
              <a:noFill/>
              <a:prstDash val="solid"/>
              <a:round/>
            </a:ln>
          </p:spPr>
        </p:sp>
        <p:sp>
          <p:nvSpPr>
            <p:cNvPr id="6" name="TextBox 6"/>
            <p:cNvSpPr txBox="1"/>
            <p:nvPr/>
          </p:nvSpPr>
          <p:spPr>
            <a:xfrm>
              <a:off x="0" y="-66675"/>
              <a:ext cx="1343992" cy="1954375"/>
            </a:xfrm>
            <a:prstGeom prst="rect">
              <a:avLst/>
            </a:prstGeom>
          </p:spPr>
          <p:txBody>
            <a:bodyPr lIns="50800" tIns="50800" rIns="50800" bIns="50800" rtlCol="0" anchor="ctr"/>
            <a:lstStyle/>
            <a:p>
              <a:pPr algn="ctr">
                <a:lnSpc>
                  <a:spcPts val="3151"/>
                </a:lnSpc>
              </a:pPr>
              <a:endParaRPr/>
            </a:p>
          </p:txBody>
        </p:sp>
      </p:grpSp>
      <p:sp>
        <p:nvSpPr>
          <p:cNvPr id="7" name="TextBox 7"/>
          <p:cNvSpPr txBox="1"/>
          <p:nvPr/>
        </p:nvSpPr>
        <p:spPr>
          <a:xfrm>
            <a:off x="12783922" y="3080863"/>
            <a:ext cx="3552559" cy="5997575"/>
          </a:xfrm>
          <a:prstGeom prst="rect">
            <a:avLst/>
          </a:prstGeom>
        </p:spPr>
        <p:txBody>
          <a:bodyPr lIns="0" tIns="0" rIns="0" bIns="0" rtlCol="0" anchor="t">
            <a:spAutoFit/>
          </a:bodyPr>
          <a:lstStyle/>
          <a:p>
            <a:pPr algn="ctr">
              <a:lnSpc>
                <a:spcPts val="2799"/>
              </a:lnSpc>
              <a:spcBef>
                <a:spcPct val="0"/>
              </a:spcBef>
            </a:pPr>
            <a:r>
              <a:rPr lang="en-US" sz="1999">
                <a:solidFill>
                  <a:srgbClr val="FFFFFF"/>
                </a:solidFill>
                <a:latin typeface="Poppins"/>
                <a:ea typeface="Poppins"/>
                <a:cs typeface="Poppins"/>
                <a:sym typeface="Poppins"/>
              </a:rPr>
              <a:t>Le schéma montre la différence de structure entre SQL et NoSQL. À gauche, SQL utilise des tables et des relations pour organiser les données, avec des tables comme "Villes" et "Pays" reliées entre elles. À droite, NoSQL utilise des documents JSON qui stockent toutes les informations dans un seul document, sans nécessiter de relations entre les entités, offrant ainsi plus de flexibilité pour des données non structurées.</a:t>
            </a:r>
          </a:p>
        </p:txBody>
      </p:sp>
      <p:sp>
        <p:nvSpPr>
          <p:cNvPr id="8" name="Freeform 8"/>
          <p:cNvSpPr/>
          <p:nvPr/>
        </p:nvSpPr>
        <p:spPr>
          <a:xfrm rot="7346729">
            <a:off x="15078318" y="-784930"/>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3"/>
            <a:stretch>
              <a:fillRect/>
            </a:stretch>
          </a:blipFill>
        </p:spPr>
      </p:sp>
      <p:sp>
        <p:nvSpPr>
          <p:cNvPr id="9" name="Freeform 9"/>
          <p:cNvSpPr/>
          <p:nvPr/>
        </p:nvSpPr>
        <p:spPr>
          <a:xfrm>
            <a:off x="-7890468" y="-3631929"/>
            <a:ext cx="15780936" cy="8229600"/>
          </a:xfrm>
          <a:custGeom>
            <a:avLst/>
            <a:gdLst/>
            <a:ahLst/>
            <a:cxnLst/>
            <a:rect l="l" t="t" r="r" b="b"/>
            <a:pathLst>
              <a:path w="15780936" h="8229600">
                <a:moveTo>
                  <a:pt x="0" y="0"/>
                </a:moveTo>
                <a:lnTo>
                  <a:pt x="15780936" y="0"/>
                </a:lnTo>
                <a:lnTo>
                  <a:pt x="15780936" y="8229600"/>
                </a:lnTo>
                <a:lnTo>
                  <a:pt x="0" y="8229600"/>
                </a:lnTo>
                <a:lnTo>
                  <a:pt x="0" y="0"/>
                </a:lnTo>
                <a:close/>
              </a:path>
            </a:pathLst>
          </a:custGeom>
          <a:blipFill>
            <a:blip r:embed="rId4"/>
            <a:stretch>
              <a:fillRect/>
            </a:stretch>
          </a:blipFill>
        </p:spPr>
      </p:sp>
      <p:sp>
        <p:nvSpPr>
          <p:cNvPr id="10" name="Freeform 10"/>
          <p:cNvSpPr/>
          <p:nvPr/>
        </p:nvSpPr>
        <p:spPr>
          <a:xfrm>
            <a:off x="241788" y="2341002"/>
            <a:ext cx="11301259" cy="6460754"/>
          </a:xfrm>
          <a:custGeom>
            <a:avLst/>
            <a:gdLst/>
            <a:ahLst/>
            <a:cxnLst/>
            <a:rect l="l" t="t" r="r" b="b"/>
            <a:pathLst>
              <a:path w="11301259" h="6460754">
                <a:moveTo>
                  <a:pt x="0" y="0"/>
                </a:moveTo>
                <a:lnTo>
                  <a:pt x="11301259" y="0"/>
                </a:lnTo>
                <a:lnTo>
                  <a:pt x="11301259" y="6460754"/>
                </a:lnTo>
                <a:lnTo>
                  <a:pt x="0" y="6460754"/>
                </a:lnTo>
                <a:lnTo>
                  <a:pt x="0" y="0"/>
                </a:lnTo>
                <a:close/>
              </a:path>
            </a:pathLst>
          </a:custGeom>
          <a:blipFill>
            <a:blip r:embed="rId5"/>
            <a:stretch>
              <a:fillRect l="-6323" r="-6323"/>
            </a:stretch>
          </a:blipFill>
        </p:spPr>
      </p:sp>
      <p:sp>
        <p:nvSpPr>
          <p:cNvPr id="11" name="TextBox 11"/>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70504"/>
        </a:solidFill>
        <a:effectLst/>
      </p:bgPr>
    </p:bg>
    <p:spTree>
      <p:nvGrpSpPr>
        <p:cNvPr id="1" name=""/>
        <p:cNvGrpSpPr/>
        <p:nvPr/>
      </p:nvGrpSpPr>
      <p:grpSpPr>
        <a:xfrm>
          <a:off x="0" y="0"/>
          <a:ext cx="0" cy="0"/>
          <a:chOff x="0" y="0"/>
          <a:chExt cx="0" cy="0"/>
        </a:xfrm>
      </p:grpSpPr>
      <p:grpSp>
        <p:nvGrpSpPr>
          <p:cNvPr id="2" name="Group 2"/>
          <p:cNvGrpSpPr/>
          <p:nvPr/>
        </p:nvGrpSpPr>
        <p:grpSpPr>
          <a:xfrm>
            <a:off x="7652226" y="7025436"/>
            <a:ext cx="9101793" cy="3045944"/>
            <a:chOff x="0" y="0"/>
            <a:chExt cx="2397180" cy="802224"/>
          </a:xfrm>
        </p:grpSpPr>
        <p:sp>
          <p:nvSpPr>
            <p:cNvPr id="3" name="Freeform 3"/>
            <p:cNvSpPr/>
            <p:nvPr/>
          </p:nvSpPr>
          <p:spPr>
            <a:xfrm>
              <a:off x="0" y="0"/>
              <a:ext cx="2397180" cy="802224"/>
            </a:xfrm>
            <a:custGeom>
              <a:avLst/>
              <a:gdLst/>
              <a:ahLst/>
              <a:cxnLst/>
              <a:rect l="l" t="t" r="r" b="b"/>
              <a:pathLst>
                <a:path w="2397180" h="802224">
                  <a:moveTo>
                    <a:pt x="49334" y="0"/>
                  </a:moveTo>
                  <a:lnTo>
                    <a:pt x="2347846" y="0"/>
                  </a:lnTo>
                  <a:cubicBezTo>
                    <a:pt x="2375092" y="0"/>
                    <a:pt x="2397180" y="22088"/>
                    <a:pt x="2397180" y="49334"/>
                  </a:cubicBezTo>
                  <a:lnTo>
                    <a:pt x="2397180" y="752890"/>
                  </a:lnTo>
                  <a:cubicBezTo>
                    <a:pt x="2397180" y="780136"/>
                    <a:pt x="2375092" y="802224"/>
                    <a:pt x="2347846" y="802224"/>
                  </a:cubicBezTo>
                  <a:lnTo>
                    <a:pt x="49334" y="802224"/>
                  </a:lnTo>
                  <a:cubicBezTo>
                    <a:pt x="22088" y="802224"/>
                    <a:pt x="0" y="780136"/>
                    <a:pt x="0" y="752890"/>
                  </a:cubicBezTo>
                  <a:lnTo>
                    <a:pt x="0" y="49334"/>
                  </a:lnTo>
                  <a:cubicBezTo>
                    <a:pt x="0" y="22088"/>
                    <a:pt x="22088" y="0"/>
                    <a:pt x="49334" y="0"/>
                  </a:cubicBezTo>
                  <a:close/>
                </a:path>
              </a:pathLst>
            </a:custGeom>
            <a:gradFill rotWithShape="1">
              <a:gsLst>
                <a:gs pos="0">
                  <a:srgbClr val="FFFFFF">
                    <a:alpha val="35000"/>
                  </a:srgbClr>
                </a:gs>
                <a:gs pos="100000">
                  <a:srgbClr val="9D9D9D">
                    <a:alpha val="10500"/>
                  </a:srgbClr>
                </a:gs>
              </a:gsLst>
              <a:path path="circle">
                <a:fillToRect r="100000" b="100000"/>
              </a:path>
              <a:tileRect l="-100000" t="-100000"/>
            </a:gradFill>
            <a:ln cap="rnd">
              <a:noFill/>
              <a:prstDash val="solid"/>
              <a:round/>
            </a:ln>
          </p:spPr>
        </p:sp>
        <p:sp>
          <p:nvSpPr>
            <p:cNvPr id="4" name="TextBox 4"/>
            <p:cNvSpPr txBox="1"/>
            <p:nvPr/>
          </p:nvSpPr>
          <p:spPr>
            <a:xfrm>
              <a:off x="0" y="-66675"/>
              <a:ext cx="2397180" cy="868899"/>
            </a:xfrm>
            <a:prstGeom prst="rect">
              <a:avLst/>
            </a:prstGeom>
          </p:spPr>
          <p:txBody>
            <a:bodyPr lIns="50800" tIns="50800" rIns="50800" bIns="50800" rtlCol="0" anchor="ctr"/>
            <a:lstStyle/>
            <a:p>
              <a:pPr algn="ctr">
                <a:lnSpc>
                  <a:spcPts val="3151"/>
                </a:lnSpc>
              </a:pPr>
              <a:endParaRPr/>
            </a:p>
          </p:txBody>
        </p:sp>
      </p:grpSp>
      <p:sp>
        <p:nvSpPr>
          <p:cNvPr id="5" name="TextBox 5"/>
          <p:cNvSpPr txBox="1"/>
          <p:nvPr/>
        </p:nvSpPr>
        <p:spPr>
          <a:xfrm>
            <a:off x="1684653" y="123825"/>
            <a:ext cx="14603984" cy="941117"/>
          </a:xfrm>
          <a:prstGeom prst="rect">
            <a:avLst/>
          </a:prstGeom>
        </p:spPr>
        <p:txBody>
          <a:bodyPr lIns="0" tIns="0" rIns="0" bIns="0" rtlCol="0" anchor="t">
            <a:spAutoFit/>
          </a:bodyPr>
          <a:lstStyle/>
          <a:p>
            <a:pPr algn="l">
              <a:lnSpc>
                <a:spcPts val="7142"/>
              </a:lnSpc>
            </a:pPr>
            <a:r>
              <a:rPr lang="en-US" sz="7002">
                <a:solidFill>
                  <a:srgbClr val="FFFFFF"/>
                </a:solidFill>
                <a:latin typeface="Anton"/>
                <a:ea typeface="Anton"/>
                <a:cs typeface="Anton"/>
                <a:sym typeface="Anton"/>
              </a:rPr>
              <a:t>FLUX DE DONNÉES : REQUÊTES SQL ET NOSQL</a:t>
            </a:r>
          </a:p>
        </p:txBody>
      </p:sp>
      <p:sp>
        <p:nvSpPr>
          <p:cNvPr id="6" name="TextBox 6"/>
          <p:cNvSpPr txBox="1"/>
          <p:nvPr/>
        </p:nvSpPr>
        <p:spPr>
          <a:xfrm>
            <a:off x="7868093" y="7559728"/>
            <a:ext cx="8670058" cy="1897240"/>
          </a:xfrm>
          <a:prstGeom prst="rect">
            <a:avLst/>
          </a:prstGeom>
        </p:spPr>
        <p:txBody>
          <a:bodyPr lIns="0" tIns="0" rIns="0" bIns="0" rtlCol="0" anchor="t">
            <a:spAutoFit/>
          </a:bodyPr>
          <a:lstStyle/>
          <a:p>
            <a:pPr marL="389807" lvl="1" indent="-194903" algn="just">
              <a:lnSpc>
                <a:spcPts val="2527"/>
              </a:lnSpc>
              <a:buFont typeface="Arial"/>
              <a:buChar char="•"/>
            </a:pPr>
            <a:r>
              <a:rPr lang="en-US" sz="1805">
                <a:solidFill>
                  <a:srgbClr val="FFFFFF"/>
                </a:solidFill>
                <a:latin typeface="Poppins"/>
                <a:ea typeface="Poppins"/>
                <a:cs typeface="Poppins"/>
                <a:sym typeface="Poppins"/>
              </a:rPr>
              <a:t>Cela reflète la nature relationnelle des bases SQL, où les données sont normalisées et séparées dans plusieurs tables liées par des relations.</a:t>
            </a:r>
          </a:p>
          <a:p>
            <a:pPr algn="just">
              <a:lnSpc>
                <a:spcPts val="2527"/>
              </a:lnSpc>
            </a:pPr>
            <a:endParaRPr lang="en-US" sz="1805">
              <a:solidFill>
                <a:srgbClr val="FFFFFF"/>
              </a:solidFill>
              <a:latin typeface="Poppins"/>
              <a:ea typeface="Poppins"/>
              <a:cs typeface="Poppins"/>
              <a:sym typeface="Poppins"/>
            </a:endParaRPr>
          </a:p>
          <a:p>
            <a:pPr marL="389807" lvl="1" indent="-194903" algn="just">
              <a:lnSpc>
                <a:spcPts val="2527"/>
              </a:lnSpc>
              <a:buFont typeface="Arial"/>
              <a:buChar char="•"/>
            </a:pPr>
            <a:r>
              <a:rPr lang="en-US" sz="1805">
                <a:solidFill>
                  <a:srgbClr val="FFFFFF"/>
                </a:solidFill>
                <a:latin typeface="Poppins"/>
                <a:ea typeface="Poppins"/>
                <a:cs typeface="Poppins"/>
                <a:sym typeface="Poppins"/>
              </a:rPr>
              <a:t>Cela illustre l'approche de NoSQL, qui stocke les données sous forme dénormalisée (par exemple, en documents JSON) permettant un accès plus rapide sans nécessiter de relations complexes.</a:t>
            </a:r>
          </a:p>
        </p:txBody>
      </p:sp>
      <p:sp>
        <p:nvSpPr>
          <p:cNvPr id="7" name="Freeform 7"/>
          <p:cNvSpPr/>
          <p:nvPr/>
        </p:nvSpPr>
        <p:spPr>
          <a:xfrm>
            <a:off x="-3613034" y="2226545"/>
            <a:ext cx="10595373" cy="10595373"/>
          </a:xfrm>
          <a:custGeom>
            <a:avLst/>
            <a:gdLst/>
            <a:ahLst/>
            <a:cxnLst/>
            <a:rect l="l" t="t" r="r" b="b"/>
            <a:pathLst>
              <a:path w="10595373" h="10595373">
                <a:moveTo>
                  <a:pt x="0" y="0"/>
                </a:moveTo>
                <a:lnTo>
                  <a:pt x="10595374" y="0"/>
                </a:lnTo>
                <a:lnTo>
                  <a:pt x="10595374" y="10595373"/>
                </a:lnTo>
                <a:lnTo>
                  <a:pt x="0" y="10595373"/>
                </a:lnTo>
                <a:lnTo>
                  <a:pt x="0" y="0"/>
                </a:lnTo>
                <a:close/>
              </a:path>
            </a:pathLst>
          </a:custGeom>
          <a:blipFill>
            <a:blip r:embed="rId2"/>
            <a:stretch>
              <a:fillRect/>
            </a:stretch>
          </a:blipFill>
        </p:spPr>
      </p:sp>
      <p:sp>
        <p:nvSpPr>
          <p:cNvPr id="8" name="Freeform 8"/>
          <p:cNvSpPr/>
          <p:nvPr/>
        </p:nvSpPr>
        <p:spPr>
          <a:xfrm rot="7346729">
            <a:off x="2032225" y="-3086100"/>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3"/>
            <a:stretch>
              <a:fillRect/>
            </a:stretch>
          </a:blipFill>
        </p:spPr>
      </p:sp>
      <p:sp>
        <p:nvSpPr>
          <p:cNvPr id="9" name="Freeform 9"/>
          <p:cNvSpPr/>
          <p:nvPr/>
        </p:nvSpPr>
        <p:spPr>
          <a:xfrm>
            <a:off x="6684805" y="1064942"/>
            <a:ext cx="11248096" cy="5721262"/>
          </a:xfrm>
          <a:custGeom>
            <a:avLst/>
            <a:gdLst/>
            <a:ahLst/>
            <a:cxnLst/>
            <a:rect l="l" t="t" r="r" b="b"/>
            <a:pathLst>
              <a:path w="11248096" h="5721262">
                <a:moveTo>
                  <a:pt x="0" y="0"/>
                </a:moveTo>
                <a:lnTo>
                  <a:pt x="11248097" y="0"/>
                </a:lnTo>
                <a:lnTo>
                  <a:pt x="11248097" y="5721262"/>
                </a:lnTo>
                <a:lnTo>
                  <a:pt x="0" y="5721262"/>
                </a:lnTo>
                <a:lnTo>
                  <a:pt x="0" y="0"/>
                </a:lnTo>
                <a:close/>
              </a:path>
            </a:pathLst>
          </a:custGeom>
          <a:blipFill>
            <a:blip r:embed="rId4"/>
            <a:stretch>
              <a:fillRect l="-472"/>
            </a:stretch>
          </a:blipFill>
        </p:spPr>
      </p:sp>
      <p:sp>
        <p:nvSpPr>
          <p:cNvPr id="10" name="TextBox 10"/>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8</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flipH="1">
            <a:off x="0" y="0"/>
            <a:ext cx="18288000" cy="10287000"/>
          </a:xfrm>
          <a:custGeom>
            <a:avLst/>
            <a:gdLst/>
            <a:ahLst/>
            <a:cxnLst/>
            <a:rect l="l" t="t" r="r" b="b"/>
            <a:pathLst>
              <a:path w="18288000" h="10287000">
                <a:moveTo>
                  <a:pt x="18288000" y="0"/>
                </a:moveTo>
                <a:lnTo>
                  <a:pt x="0" y="0"/>
                </a:lnTo>
                <a:lnTo>
                  <a:pt x="0" y="10287000"/>
                </a:lnTo>
                <a:lnTo>
                  <a:pt x="18288000" y="10287000"/>
                </a:lnTo>
                <a:lnTo>
                  <a:pt x="18288000" y="0"/>
                </a:lnTo>
                <a:close/>
              </a:path>
            </a:pathLst>
          </a:custGeom>
          <a:blipFill>
            <a:blip r:embed="rId2"/>
            <a:stretch>
              <a:fillRect/>
            </a:stretch>
          </a:blipFill>
        </p:spPr>
      </p:sp>
      <p:sp>
        <p:nvSpPr>
          <p:cNvPr id="3" name="TextBox 3"/>
          <p:cNvSpPr txBox="1"/>
          <p:nvPr/>
        </p:nvSpPr>
        <p:spPr>
          <a:xfrm>
            <a:off x="2887243" y="228233"/>
            <a:ext cx="8890032" cy="897955"/>
          </a:xfrm>
          <a:prstGeom prst="rect">
            <a:avLst/>
          </a:prstGeom>
        </p:spPr>
        <p:txBody>
          <a:bodyPr lIns="0" tIns="0" rIns="0" bIns="0" rtlCol="0" anchor="t">
            <a:spAutoFit/>
          </a:bodyPr>
          <a:lstStyle/>
          <a:p>
            <a:pPr algn="l">
              <a:lnSpc>
                <a:spcPts val="6839"/>
              </a:lnSpc>
            </a:pPr>
            <a:r>
              <a:rPr lang="en-US" sz="6704">
                <a:solidFill>
                  <a:srgbClr val="FFFFFF"/>
                </a:solidFill>
                <a:latin typeface="Anton"/>
                <a:ea typeface="Anton"/>
                <a:cs typeface="Anton"/>
                <a:sym typeface="Anton"/>
              </a:rPr>
              <a:t>DÉMONSTRATION TECHNIQUE</a:t>
            </a:r>
          </a:p>
        </p:txBody>
      </p:sp>
      <p:sp>
        <p:nvSpPr>
          <p:cNvPr id="4" name="Freeform 4"/>
          <p:cNvSpPr/>
          <p:nvPr/>
        </p:nvSpPr>
        <p:spPr>
          <a:xfrm>
            <a:off x="0" y="6539122"/>
            <a:ext cx="15780936" cy="8229600"/>
          </a:xfrm>
          <a:custGeom>
            <a:avLst/>
            <a:gdLst/>
            <a:ahLst/>
            <a:cxnLst/>
            <a:rect l="l" t="t" r="r" b="b"/>
            <a:pathLst>
              <a:path w="15780936" h="8229600">
                <a:moveTo>
                  <a:pt x="0" y="0"/>
                </a:moveTo>
                <a:lnTo>
                  <a:pt x="15780936" y="0"/>
                </a:lnTo>
                <a:lnTo>
                  <a:pt x="15780936" y="8229600"/>
                </a:lnTo>
                <a:lnTo>
                  <a:pt x="0" y="8229600"/>
                </a:lnTo>
                <a:lnTo>
                  <a:pt x="0" y="0"/>
                </a:lnTo>
                <a:close/>
              </a:path>
            </a:pathLst>
          </a:custGeom>
          <a:blipFill>
            <a:blip r:embed="rId3"/>
            <a:stretch>
              <a:fillRect/>
            </a:stretch>
          </a:blipFill>
        </p:spPr>
      </p:sp>
      <p:sp>
        <p:nvSpPr>
          <p:cNvPr id="5" name="Freeform 5"/>
          <p:cNvSpPr/>
          <p:nvPr/>
        </p:nvSpPr>
        <p:spPr>
          <a:xfrm>
            <a:off x="1230226" y="1416740"/>
            <a:ext cx="16029074" cy="7453520"/>
          </a:xfrm>
          <a:custGeom>
            <a:avLst/>
            <a:gdLst/>
            <a:ahLst/>
            <a:cxnLst/>
            <a:rect l="l" t="t" r="r" b="b"/>
            <a:pathLst>
              <a:path w="16029074" h="7453520">
                <a:moveTo>
                  <a:pt x="0" y="0"/>
                </a:moveTo>
                <a:lnTo>
                  <a:pt x="16029074" y="0"/>
                </a:lnTo>
                <a:lnTo>
                  <a:pt x="16029074" y="7453520"/>
                </a:lnTo>
                <a:lnTo>
                  <a:pt x="0" y="7453520"/>
                </a:lnTo>
                <a:lnTo>
                  <a:pt x="0" y="0"/>
                </a:lnTo>
                <a:close/>
              </a:path>
            </a:pathLst>
          </a:custGeom>
          <a:blipFill>
            <a:blip r:embed="rId4"/>
            <a:stretch>
              <a:fillRect/>
            </a:stretch>
          </a:blipFill>
        </p:spPr>
      </p:sp>
      <p:sp>
        <p:nvSpPr>
          <p:cNvPr id="6" name="Freeform 6"/>
          <p:cNvSpPr/>
          <p:nvPr/>
        </p:nvSpPr>
        <p:spPr>
          <a:xfrm rot="5087901">
            <a:off x="-2611969" y="-3670891"/>
            <a:ext cx="7684389" cy="8229600"/>
          </a:xfrm>
          <a:custGeom>
            <a:avLst/>
            <a:gdLst/>
            <a:ahLst/>
            <a:cxnLst/>
            <a:rect l="l" t="t" r="r" b="b"/>
            <a:pathLst>
              <a:path w="7684389" h="8229600">
                <a:moveTo>
                  <a:pt x="0" y="0"/>
                </a:moveTo>
                <a:lnTo>
                  <a:pt x="7684389" y="0"/>
                </a:lnTo>
                <a:lnTo>
                  <a:pt x="7684389" y="8229600"/>
                </a:lnTo>
                <a:lnTo>
                  <a:pt x="0" y="8229600"/>
                </a:lnTo>
                <a:lnTo>
                  <a:pt x="0" y="0"/>
                </a:lnTo>
                <a:close/>
              </a:path>
            </a:pathLst>
          </a:custGeom>
          <a:blipFill>
            <a:blip r:embed="rId5"/>
            <a:stretch>
              <a:fillRect/>
            </a:stretch>
          </a:blipFill>
        </p:spPr>
      </p:sp>
      <p:sp>
        <p:nvSpPr>
          <p:cNvPr id="7" name="TextBox 7"/>
          <p:cNvSpPr txBox="1"/>
          <p:nvPr/>
        </p:nvSpPr>
        <p:spPr>
          <a:xfrm>
            <a:off x="17259300" y="9210675"/>
            <a:ext cx="152400" cy="200025"/>
          </a:xfrm>
          <a:prstGeom prst="rect">
            <a:avLst/>
          </a:prstGeom>
        </p:spPr>
        <p:txBody>
          <a:bodyPr wrap="none" lIns="0" tIns="0" rIns="0" bIns="0" rtlCol="0" anchor="t">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73F9117E-8418-4B51-8A40-9017081EE55F}">
  <we:reference id="wa104380121" version="2.0.0.0" store="fr-FR" storeType="OMEX"/>
  <we:alternateReferences>
    <we:reference id="WA104380121" version="2.0.0.0" store="" storeType="OMEX"/>
  </we:alternateReferences>
  <we:properties/>
  <we:bindings/>
  <we:snapshot xmlns:r="http://schemas.openxmlformats.org/officeDocument/2006/relationships"/>
</we:webextension>
</file>

<file path=docProps/app.xml><?xml version="1.0" encoding="utf-8"?>
<Properties xmlns="http://schemas.openxmlformats.org/officeDocument/2006/extended-properties" xmlns:vt="http://schemas.openxmlformats.org/officeDocument/2006/docPropsVTypes">
  <TotalTime>774</TotalTime>
  <Words>479</Words>
  <Application>Microsoft Office PowerPoint</Application>
  <PresentationFormat>Personnalisé</PresentationFormat>
  <Paragraphs>57</Paragraphs>
  <Slides>14</Slides>
  <Notes>0</Notes>
  <HiddenSlides>0</HiddenSlides>
  <MMClips>3</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14</vt:i4>
      </vt:variant>
    </vt:vector>
  </HeadingPairs>
  <TitlesOfParts>
    <vt:vector size="21" baseType="lpstr">
      <vt:lpstr>Arial</vt:lpstr>
      <vt:lpstr>Open Sans</vt:lpstr>
      <vt:lpstr>Poppins</vt:lpstr>
      <vt:lpstr>Poppins Bold</vt:lpstr>
      <vt:lpstr>Calibri</vt:lpstr>
      <vt:lpstr>Anton</vt:lpstr>
      <vt:lpstr>Office Theme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Modern Simple Earth Presentation</dc:title>
  <dc:creator>John Baumbilia</dc:creator>
  <cp:lastModifiedBy>John Baumbilia</cp:lastModifiedBy>
  <cp:revision>2</cp:revision>
  <dcterms:created xsi:type="dcterms:W3CDTF">2006-08-16T00:00:00Z</dcterms:created>
  <dcterms:modified xsi:type="dcterms:W3CDTF">2024-12-10T10:44:20Z</dcterms:modified>
  <dc:identifier>DAGWYKKjtGM</dc:identifier>
</cp:coreProperties>
</file>